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handoutMasterIdLst>
    <p:handoutMasterId r:id="rId19"/>
  </p:handoutMasterIdLst>
  <p:sldIdLst>
    <p:sldId id="273" r:id="rId2"/>
    <p:sldId id="258" r:id="rId3"/>
    <p:sldId id="259" r:id="rId4"/>
    <p:sldId id="260" r:id="rId5"/>
    <p:sldId id="265" r:id="rId6"/>
    <p:sldId id="266" r:id="rId7"/>
    <p:sldId id="267" r:id="rId8"/>
    <p:sldId id="268" r:id="rId9"/>
    <p:sldId id="269" r:id="rId10"/>
    <p:sldId id="270" r:id="rId11"/>
    <p:sldId id="271" r:id="rId12"/>
    <p:sldId id="272" r:id="rId13"/>
    <p:sldId id="261" r:id="rId14"/>
    <p:sldId id="262" r:id="rId15"/>
    <p:sldId id="263" r:id="rId16"/>
    <p:sldId id="264" r:id="rId17"/>
  </p:sldIdLst>
  <p:sldSz cx="9144000" cy="6858000" type="screen4x3"/>
  <p:notesSz cx="6797675" cy="9926638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5pPr>
    <a:lvl6pPr marL="22860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6pPr>
    <a:lvl7pPr marL="27432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7pPr>
    <a:lvl8pPr marL="32004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8pPr>
    <a:lvl9pPr marL="36576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F5494"/>
    <a:srgbClr val="3166CF"/>
    <a:srgbClr val="3E6FD2"/>
    <a:srgbClr val="2D5EC1"/>
    <a:srgbClr val="BDDEFF"/>
    <a:srgbClr val="99CCFF"/>
    <a:srgbClr val="808080"/>
    <a:srgbClr val="FFD62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8"/>
    <p:restoredTop sz="94643"/>
  </p:normalViewPr>
  <p:slideViewPr>
    <p:cSldViewPr>
      <p:cViewPr varScale="1">
        <p:scale>
          <a:sx n="64" d="100"/>
          <a:sy n="64" d="100"/>
        </p:scale>
        <p:origin x="936" y="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mtClean="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B80229D2-8C62-5947-91E5-DDAA67996E7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906191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4113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mtClean="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0781AF45-A62C-D94F-A8C2-44CC8B66F5EF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0404426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5602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5603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B4E6B74C-CEB5-7843-AB63-4E2D63F5FB57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1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260522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5842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/>
          </a:p>
        </p:txBody>
      </p:sp>
      <p:sp>
        <p:nvSpPr>
          <p:cNvPr id="35843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25D27627-EF53-9B4E-8BF0-0DFAE8951449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11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2229973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7890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/>
          </a:p>
        </p:txBody>
      </p:sp>
      <p:sp>
        <p:nvSpPr>
          <p:cNvPr id="37891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72A167B8-5582-AB46-AAB1-7640DF0AD828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12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3090060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8434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BE"/>
          </a:p>
        </p:txBody>
      </p:sp>
      <p:sp>
        <p:nvSpPr>
          <p:cNvPr id="18435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1F7EC80C-A239-8341-B9CB-05D922C89561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2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5871747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0482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/>
          </a:p>
        </p:txBody>
      </p:sp>
      <p:sp>
        <p:nvSpPr>
          <p:cNvPr id="20483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2538C2B9-5127-274F-BB72-A41207E66CE0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3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9135540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3554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/>
          </a:p>
        </p:txBody>
      </p:sp>
      <p:sp>
        <p:nvSpPr>
          <p:cNvPr id="23555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3A0B2462-0420-184C-A746-2DE5A1E5E148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5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3209118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5602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/>
          </a:p>
        </p:txBody>
      </p:sp>
      <p:sp>
        <p:nvSpPr>
          <p:cNvPr id="25603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4F34C766-B157-274F-8667-4C830F567741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6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2755153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7650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/>
          </a:p>
        </p:txBody>
      </p:sp>
      <p:sp>
        <p:nvSpPr>
          <p:cNvPr id="27651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B755769F-C777-0944-8237-FFBA552E2864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7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168247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9698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/>
          </a:p>
        </p:txBody>
      </p:sp>
      <p:sp>
        <p:nvSpPr>
          <p:cNvPr id="29699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E7199436-E4F9-6845-B72F-163A9C70E571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8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1075126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1746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/>
          </a:p>
        </p:txBody>
      </p:sp>
      <p:sp>
        <p:nvSpPr>
          <p:cNvPr id="31747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A55A5748-3802-D349-9944-827F9F0E3ACF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9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7214503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3794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/>
          </a:p>
        </p:txBody>
      </p:sp>
      <p:sp>
        <p:nvSpPr>
          <p:cNvPr id="33795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4FB73C19-2FD5-B247-8E81-C2586C9EBE2D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10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992998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0" y="981075"/>
            <a:ext cx="9180513" cy="5876925"/>
          </a:xfrm>
          <a:prstGeom prst="rect">
            <a:avLst/>
          </a:prstGeom>
          <a:solidFill>
            <a:srgbClr val="0F5494"/>
          </a:solidFill>
          <a:ln w="25400">
            <a:solidFill>
              <a:srgbClr val="0F5494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pic>
        <p:nvPicPr>
          <p:cNvPr id="5" name="Picture 6" descr="LOGO CE-EN-quadri.eps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Rectangle 5"/>
          <p:cNvSpPr>
            <a:spLocks noChangeArrowheads="1"/>
          </p:cNvSpPr>
          <p:nvPr userDrawn="1"/>
        </p:nvSpPr>
        <p:spPr bwMode="auto">
          <a:xfrm>
            <a:off x="4267200" y="6659563"/>
            <a:ext cx="611188" cy="215900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995738" y="2565400"/>
            <a:ext cx="5040312" cy="790575"/>
          </a:xfrm>
        </p:spPr>
        <p:txBody>
          <a:bodyPr/>
          <a:lstStyle>
            <a:lvl1pPr marL="3175">
              <a:defRPr sz="7600">
                <a:solidFill>
                  <a:srgbClr val="FFD624"/>
                </a:solidFill>
              </a:defRPr>
            </a:lvl1pPr>
          </a:lstStyle>
          <a:p>
            <a:r>
              <a:rPr lang="fr-BE"/>
              <a:t>Title</a:t>
            </a:r>
            <a:endParaRPr lang="en-GB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3716338"/>
            <a:ext cx="8532812" cy="1728787"/>
          </a:xfrm>
        </p:spPr>
        <p:txBody>
          <a:bodyPr/>
          <a:lstStyle>
            <a:lvl1pPr marL="0" indent="0">
              <a:buFontTx/>
              <a:buNone/>
              <a:defRPr sz="3000" b="1" i="0">
                <a:solidFill>
                  <a:schemeClr val="bg1"/>
                </a:solidFill>
              </a:defRPr>
            </a:lvl1pPr>
          </a:lstStyle>
          <a:p>
            <a:r>
              <a:rPr lang="fr-BE"/>
              <a:t>Subtitle</a:t>
            </a: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z="1200" b="1"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solidFill>
                  <a:schemeClr val="bg1"/>
                </a:solidFill>
                <a:latin typeface="Verdana" charset="0"/>
              </a:defRPr>
            </a:lvl1pPr>
          </a:lstStyle>
          <a:p>
            <a:pPr>
              <a:defRPr/>
            </a:pPr>
            <a:fld id="{3FA5C5E3-AB53-6342-ABAB-10C1F365890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43470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6000907-C6C2-D147-895D-6D012CD28C2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54316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5113" y="1339850"/>
            <a:ext cx="2071687" cy="46815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288" y="1339850"/>
            <a:ext cx="6067425" cy="46815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0B90D3-7F40-7D4E-B2C1-D9DB949EA2CB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435875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C530F3-977F-4F46-9AB9-96C311B84FB1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84534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FE0BD0-6438-394B-9320-81EEC5B391A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691244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9F3A3B-97FE-0B47-A8A3-556330925551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52945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6298E25-AB51-8D41-9C2C-5BA9106498A9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65342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8C20E5-AB65-B840-B6EC-DF1A3B8DF0A1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942992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01BED8-520B-C247-A318-9568275CC74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104141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A43D6F-6D83-6C46-9962-EF3459FDDF9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891033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4DF744-2443-7448-800A-03F3C46C77B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66672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1339850"/>
            <a:ext cx="8229600" cy="936625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Title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492375"/>
            <a:ext cx="8229600" cy="3529013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BE"/>
              <a:t>Second level</a:t>
            </a:r>
            <a:endParaRPr lang="en-GB"/>
          </a:p>
          <a:p>
            <a:pPr lvl="1"/>
            <a:r>
              <a:rPr lang="en-GB"/>
              <a:t>Third level</a:t>
            </a:r>
          </a:p>
          <a:p>
            <a:pPr lvl="2"/>
            <a:r>
              <a:rPr lang="en-GB"/>
              <a:t>- Fourth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907B9ADE-5678-A149-B472-7BF4A690282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9144000" cy="957263"/>
          </a:xfrm>
          <a:prstGeom prst="rect">
            <a:avLst/>
          </a:prstGeom>
          <a:solidFill>
            <a:srgbClr val="0F5494"/>
          </a:solidFill>
          <a:ln>
            <a:solidFill>
              <a:srgbClr val="0F5494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sp>
        <p:nvSpPr>
          <p:cNvPr id="7" name="Rectangle 6"/>
          <p:cNvSpPr>
            <a:spLocks noChangeArrowheads="1"/>
          </p:cNvSpPr>
          <p:nvPr/>
        </p:nvSpPr>
        <p:spPr bwMode="auto">
          <a:xfrm>
            <a:off x="4262438" y="6659563"/>
            <a:ext cx="611187" cy="198437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pic>
        <p:nvPicPr>
          <p:cNvPr id="1033" name="Picture 17" descr="LOGO CE_Vertical_EN_NEG_quadri_HR"/>
          <p:cNvPicPr>
            <a:picLocks noChangeAspect="1" noChangeArrowheads="1"/>
          </p:cNvPicPr>
          <p:nvPr userDrawn="1"/>
        </p:nvPicPr>
        <p:blipFill>
          <a:blip r:embed="rId13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1004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839" r:id="rId1"/>
    <p:sldLayoutId id="2147483829" r:id="rId2"/>
    <p:sldLayoutId id="2147483830" r:id="rId3"/>
    <p:sldLayoutId id="2147483831" r:id="rId4"/>
    <p:sldLayoutId id="2147483832" r:id="rId5"/>
    <p:sldLayoutId id="2147483833" r:id="rId6"/>
    <p:sldLayoutId id="2147483834" r:id="rId7"/>
    <p:sldLayoutId id="2147483835" r:id="rId8"/>
    <p:sldLayoutId id="2147483836" r:id="rId9"/>
    <p:sldLayoutId id="2147483837" r:id="rId10"/>
    <p:sldLayoutId id="2147483838" r:id="rId11"/>
  </p:sldLayoutIdLst>
  <p:hf hdr="0" ftr="0" dt="0"/>
  <p:txStyles>
    <p:titleStyle>
      <a:lvl1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+mj-lt"/>
          <a:ea typeface="ＭＳ Ｐゴシック" charset="0"/>
          <a:cs typeface="ＭＳ Ｐゴシック" charset="0"/>
        </a:defRPr>
      </a:lvl1pPr>
      <a:lvl2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2pPr>
      <a:lvl3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3pPr>
      <a:lvl4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4pPr>
      <a:lvl5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5pPr>
      <a:lvl6pPr marL="8159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6pPr>
      <a:lvl7pPr marL="12731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7pPr>
      <a:lvl8pPr marL="17303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8pPr>
      <a:lvl9pPr marL="21875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1"/>
        </a:buClr>
        <a:buChar char="•"/>
        <a:defRPr sz="2400" i="1">
          <a:solidFill>
            <a:srgbClr val="0F5494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9FBA"/>
        </a:buClr>
        <a:buChar char="•"/>
        <a:defRPr sz="2000" b="1">
          <a:solidFill>
            <a:srgbClr val="0F5494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defRPr sz="1400">
          <a:solidFill>
            <a:srgbClr val="0F5494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Arial" charset="0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5"/>
          <p:cNvSpPr>
            <a:spLocks noGrp="1" noChangeArrowheads="1"/>
          </p:cNvSpPr>
          <p:nvPr>
            <p:ph type="ctrTitle"/>
          </p:nvPr>
        </p:nvSpPr>
        <p:spPr>
          <a:xfrm>
            <a:off x="1331640" y="1412776"/>
            <a:ext cx="6264695" cy="2448271"/>
          </a:xfrm>
        </p:spPr>
        <p:txBody>
          <a:bodyPr/>
          <a:lstStyle/>
          <a:p>
            <a:pPr indent="0" algn="ctr" eaLnBrk="1" hangingPunct="1"/>
            <a:r>
              <a:rPr lang="en-US" sz="4000" dirty="0" smtClean="0">
                <a:latin typeface="Verdana" charset="0"/>
              </a:rPr>
              <a:t>PFM reform – </a:t>
            </a:r>
            <a:br>
              <a:rPr lang="en-US" sz="4000" dirty="0" smtClean="0">
                <a:latin typeface="Verdana" charset="0"/>
              </a:rPr>
            </a:br>
            <a:r>
              <a:rPr lang="en-US" sz="4000" dirty="0" smtClean="0">
                <a:latin typeface="Verdana" charset="0"/>
              </a:rPr>
              <a:t>change management</a:t>
            </a:r>
            <a:r>
              <a:rPr lang="en-US" sz="4000" dirty="0">
                <a:latin typeface="Verdana" charset="0"/>
              </a:rPr>
              <a:t/>
            </a:r>
            <a:br>
              <a:rPr lang="en-US" sz="4000" dirty="0">
                <a:latin typeface="Verdana" charset="0"/>
              </a:rPr>
            </a:br>
            <a:r>
              <a:rPr lang="en-US" sz="4000" dirty="0">
                <a:latin typeface="Verdana" charset="0"/>
              </a:rPr>
              <a:t/>
            </a:r>
            <a:br>
              <a:rPr lang="en-US" sz="4000" dirty="0">
                <a:latin typeface="Verdana" charset="0"/>
              </a:rPr>
            </a:br>
            <a:r>
              <a:rPr lang="en-US" sz="4000" dirty="0" smtClean="0">
                <a:latin typeface="Verdana" charset="0"/>
              </a:rPr>
              <a:t>Module 3.2</a:t>
            </a:r>
            <a:endParaRPr lang="en-GB" sz="4000" dirty="0">
              <a:latin typeface="Verdana" charset="0"/>
            </a:endParaRPr>
          </a:p>
        </p:txBody>
      </p:sp>
      <p:sp>
        <p:nvSpPr>
          <p:cNvPr id="24578" name="Rectangle 6"/>
          <p:cNvSpPr>
            <a:spLocks noGrp="1" noChangeArrowheads="1"/>
          </p:cNvSpPr>
          <p:nvPr>
            <p:ph type="subTitle" idx="1"/>
          </p:nvPr>
        </p:nvSpPr>
        <p:spPr>
          <a:xfrm>
            <a:off x="395288" y="4221088"/>
            <a:ext cx="8291512" cy="1224037"/>
          </a:xfrm>
        </p:spPr>
        <p:txBody>
          <a:bodyPr/>
          <a:lstStyle/>
          <a:p>
            <a:pPr algn="ctr">
              <a:spcBef>
                <a:spcPts val="600"/>
              </a:spcBef>
              <a:spcAft>
                <a:spcPts val="600"/>
              </a:spcAft>
            </a:pPr>
            <a:r>
              <a:rPr lang="en-US" sz="3200" dirty="0" smtClean="0">
                <a:latin typeface="Verdana" charset="0"/>
              </a:rPr>
              <a:t>Preparing and managing </a:t>
            </a:r>
          </a:p>
          <a:p>
            <a:pPr algn="ctr">
              <a:spcBef>
                <a:spcPts val="600"/>
              </a:spcBef>
              <a:spcAft>
                <a:spcPts val="600"/>
              </a:spcAft>
            </a:pPr>
            <a:r>
              <a:rPr lang="en-US" sz="3200" dirty="0" smtClean="0">
                <a:latin typeface="Verdana" charset="0"/>
              </a:rPr>
              <a:t>a PFM reform </a:t>
            </a:r>
            <a:r>
              <a:rPr lang="en-US" sz="3200" dirty="0" err="1" smtClean="0">
                <a:latin typeface="Verdana" charset="0"/>
              </a:rPr>
              <a:t>programme</a:t>
            </a:r>
            <a:endParaRPr lang="en-US" sz="3200" dirty="0">
              <a:latin typeface="Verdana" charset="0"/>
            </a:endParaRPr>
          </a:p>
        </p:txBody>
      </p:sp>
      <p:sp>
        <p:nvSpPr>
          <p:cNvPr id="24579" name="Espace réservé du numéro de diapositive 4"/>
          <p:cNvSpPr>
            <a:spLocks noGrp="1"/>
          </p:cNvSpPr>
          <p:nvPr>
            <p:ph type="sldNum" sz="quarter" idx="12"/>
          </p:nvPr>
        </p:nvSpPr>
        <p:spPr>
          <a:xfrm>
            <a:off x="-1332656" y="6381750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294D9C83-9BAD-1A40-947E-FF79BA9D52D8}" type="slidenum">
              <a:rPr lang="en-GB" sz="1400">
                <a:solidFill>
                  <a:schemeClr val="bg1"/>
                </a:solidFill>
              </a:rPr>
              <a:pPr eaLnBrk="1" hangingPunct="1"/>
              <a:t>1</a:t>
            </a:fld>
            <a:endParaRPr lang="en-GB" sz="140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93595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Titre 2"/>
          <p:cNvSpPr>
            <a:spLocks noGrp="1"/>
          </p:cNvSpPr>
          <p:nvPr>
            <p:ph type="title"/>
          </p:nvPr>
        </p:nvSpPr>
        <p:spPr>
          <a:xfrm>
            <a:off x="0" y="-14288"/>
            <a:ext cx="9144000" cy="46038"/>
          </a:xfrm>
        </p:spPr>
        <p:txBody>
          <a:bodyPr/>
          <a:lstStyle/>
          <a:p>
            <a:r>
              <a:rPr lang="en-US">
                <a:latin typeface="Verdana" charset="0"/>
              </a:rPr>
              <a:t/>
            </a:r>
            <a:br>
              <a:rPr lang="en-US">
                <a:latin typeface="Verdana" charset="0"/>
              </a:rPr>
            </a:br>
            <a:r>
              <a:rPr lang="en-US" sz="3200">
                <a:solidFill>
                  <a:schemeClr val="tx1"/>
                </a:solidFill>
                <a:latin typeface="Verdana" charset="0"/>
              </a:rPr>
              <a:t/>
            </a:r>
            <a:br>
              <a:rPr lang="en-US" sz="3200">
                <a:solidFill>
                  <a:schemeClr val="tx1"/>
                </a:solidFill>
                <a:latin typeface="Verdana" charset="0"/>
              </a:rPr>
            </a:br>
            <a:endParaRPr lang="fr-BE" sz="3200">
              <a:latin typeface="Verdana" charset="0"/>
            </a:endParaRPr>
          </a:p>
        </p:txBody>
      </p:sp>
      <p:sp>
        <p:nvSpPr>
          <p:cNvPr id="13315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10344" y="6453188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B9403BB3-7159-624A-B553-F41143A922C6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10</a:t>
            </a:fld>
            <a:endParaRPr lang="en-GB" sz="1400" dirty="0">
              <a:solidFill>
                <a:schemeClr val="tx1"/>
              </a:solidFill>
              <a:latin typeface="Arial" charset="0"/>
              <a:cs typeface="+mn-cs"/>
            </a:endParaRPr>
          </a:p>
        </p:txBody>
      </p:sp>
      <p:sp>
        <p:nvSpPr>
          <p:cNvPr id="32771" name="Rectangle 3"/>
          <p:cNvSpPr>
            <a:spLocks noGrp="1" noChangeArrowheads="1"/>
          </p:cNvSpPr>
          <p:nvPr>
            <p:ph idx="1"/>
          </p:nvPr>
        </p:nvSpPr>
        <p:spPr>
          <a:xfrm>
            <a:off x="285750" y="1500188"/>
            <a:ext cx="8401050" cy="4953000"/>
          </a:xfrm>
        </p:spPr>
        <p:txBody>
          <a:bodyPr/>
          <a:lstStyle/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</p:txBody>
      </p:sp>
      <p:sp>
        <p:nvSpPr>
          <p:cNvPr id="32772" name="Rectangle 3"/>
          <p:cNvSpPr txBox="1">
            <a:spLocks noChangeArrowheads="1"/>
          </p:cNvSpPr>
          <p:nvPr/>
        </p:nvSpPr>
        <p:spPr bwMode="auto">
          <a:xfrm>
            <a:off x="571500" y="1428750"/>
            <a:ext cx="8039100" cy="4667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</p:txBody>
      </p:sp>
      <p:sp>
        <p:nvSpPr>
          <p:cNvPr id="32773" name="Rectangle 3"/>
          <p:cNvSpPr txBox="1">
            <a:spLocks noChangeArrowheads="1"/>
          </p:cNvSpPr>
          <p:nvPr/>
        </p:nvSpPr>
        <p:spPr bwMode="auto">
          <a:xfrm>
            <a:off x="714375" y="1643063"/>
            <a:ext cx="7661275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</p:txBody>
      </p:sp>
      <p:sp>
        <p:nvSpPr>
          <p:cNvPr id="32774" name="Rectangle 4"/>
          <p:cNvSpPr txBox="1">
            <a:spLocks noChangeArrowheads="1"/>
          </p:cNvSpPr>
          <p:nvPr/>
        </p:nvSpPr>
        <p:spPr bwMode="auto">
          <a:xfrm>
            <a:off x="560344" y="1124744"/>
            <a:ext cx="8496300" cy="547260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ctr">
              <a:spcBef>
                <a:spcPts val="600"/>
              </a:spcBef>
              <a:spcAft>
                <a:spcPts val="600"/>
              </a:spcAft>
              <a:buClr>
                <a:srgbClr val="A50021"/>
              </a:buClr>
            </a:pPr>
            <a:r>
              <a:rPr lang="en-GB" sz="2800" b="1" dirty="0">
                <a:solidFill>
                  <a:srgbClr val="C00000"/>
                </a:solidFill>
              </a:rPr>
              <a:t>Budgetary and financial management of </a:t>
            </a:r>
            <a:r>
              <a:rPr lang="en-GB" sz="2800" b="1" dirty="0" smtClean="0">
                <a:solidFill>
                  <a:srgbClr val="C00000"/>
                </a:solidFill>
              </a:rPr>
              <a:t>PFM </a:t>
            </a:r>
            <a:r>
              <a:rPr lang="en-GB" sz="2800" b="1" dirty="0">
                <a:solidFill>
                  <a:srgbClr val="C00000"/>
                </a:solidFill>
              </a:rPr>
              <a:t>reform programme</a:t>
            </a:r>
          </a:p>
          <a:p>
            <a:pPr marL="0" indent="0">
              <a:lnSpc>
                <a:spcPts val="2600"/>
              </a:lnSpc>
              <a:spcBef>
                <a:spcPts val="600"/>
              </a:spcBef>
              <a:spcAft>
                <a:spcPts val="600"/>
              </a:spcAft>
            </a:pPr>
            <a:r>
              <a:rPr lang="en-GB" sz="2250" dirty="0"/>
              <a:t>Preparation </a:t>
            </a:r>
            <a:r>
              <a:rPr lang="en-GB" sz="2250" dirty="0" smtClean="0"/>
              <a:t>of:</a:t>
            </a:r>
          </a:p>
          <a:p>
            <a:pPr>
              <a:lnSpc>
                <a:spcPts val="2600"/>
              </a:lnSpc>
              <a:spcBef>
                <a:spcPts val="6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250" dirty="0" smtClean="0"/>
              <a:t>expenditure </a:t>
            </a:r>
            <a:r>
              <a:rPr lang="en-GB" sz="2250" dirty="0"/>
              <a:t>programme (5 to 7 years) </a:t>
            </a:r>
            <a:r>
              <a:rPr lang="en-GB" sz="2250" dirty="0" smtClean="0"/>
              <a:t>&amp; cash </a:t>
            </a:r>
            <a:r>
              <a:rPr lang="en-GB" sz="2250" dirty="0"/>
              <a:t>flows</a:t>
            </a:r>
          </a:p>
          <a:p>
            <a:pPr>
              <a:lnSpc>
                <a:spcPts val="2600"/>
              </a:lnSpc>
              <a:spcBef>
                <a:spcPts val="6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250" dirty="0" smtClean="0"/>
              <a:t>annual </a:t>
            </a:r>
            <a:r>
              <a:rPr lang="en-GB" sz="2250" dirty="0"/>
              <a:t>budgets (work programmes) with explicit result objectives, indicating funding sources</a:t>
            </a:r>
          </a:p>
          <a:p>
            <a:pPr>
              <a:lnSpc>
                <a:spcPts val="2600"/>
              </a:lnSpc>
              <a:spcBef>
                <a:spcPts val="6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250" dirty="0" smtClean="0"/>
              <a:t>procurement plans, which </a:t>
            </a:r>
            <a:r>
              <a:rPr lang="en-GB" sz="2250" dirty="0"/>
              <a:t>d</a:t>
            </a:r>
            <a:r>
              <a:rPr lang="en-GB" sz="2250" dirty="0" smtClean="0"/>
              <a:t>istinguish</a:t>
            </a:r>
            <a:r>
              <a:rPr lang="en-GB" sz="2250" dirty="0"/>
              <a:t>:</a:t>
            </a:r>
          </a:p>
          <a:p>
            <a:pPr lvl="1">
              <a:lnSpc>
                <a:spcPts val="2600"/>
              </a:lnSpc>
              <a:spcBef>
                <a:spcPts val="6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250" dirty="0"/>
              <a:t>Recurring </a:t>
            </a:r>
            <a:r>
              <a:rPr lang="en-GB" sz="2250" dirty="0" smtClean="0"/>
              <a:t>&amp; non-recurring </a:t>
            </a:r>
            <a:r>
              <a:rPr lang="en-GB" sz="2250" dirty="0"/>
              <a:t>expenditures</a:t>
            </a:r>
          </a:p>
          <a:p>
            <a:pPr lvl="1">
              <a:lnSpc>
                <a:spcPts val="2600"/>
              </a:lnSpc>
              <a:spcBef>
                <a:spcPts val="6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250" dirty="0"/>
              <a:t>Direct </a:t>
            </a:r>
            <a:r>
              <a:rPr lang="en-GB" sz="2250" dirty="0" smtClean="0"/>
              <a:t>&amp; indirect </a:t>
            </a:r>
            <a:r>
              <a:rPr lang="en-GB" sz="2250" dirty="0"/>
              <a:t>costs</a:t>
            </a:r>
          </a:p>
          <a:p>
            <a:pPr>
              <a:lnSpc>
                <a:spcPts val="2600"/>
              </a:lnSpc>
              <a:spcBef>
                <a:spcPts val="6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250" dirty="0" smtClean="0"/>
              <a:t>monthly </a:t>
            </a:r>
            <a:r>
              <a:rPr lang="en-GB" sz="2250" dirty="0"/>
              <a:t>expenditure </a:t>
            </a:r>
            <a:r>
              <a:rPr lang="en-GB" sz="2250" dirty="0" smtClean="0"/>
              <a:t>reports </a:t>
            </a:r>
            <a:endParaRPr lang="en-GB" sz="2250" dirty="0"/>
          </a:p>
          <a:p>
            <a:pPr>
              <a:lnSpc>
                <a:spcPts val="2600"/>
              </a:lnSpc>
              <a:spcBef>
                <a:spcPts val="6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250" dirty="0" smtClean="0"/>
              <a:t>annual </a:t>
            </a:r>
            <a:r>
              <a:rPr lang="en-GB" sz="2250" dirty="0"/>
              <a:t>monitoring </a:t>
            </a:r>
            <a:r>
              <a:rPr lang="en-GB" sz="2250" dirty="0" smtClean="0"/>
              <a:t>&amp; audit </a:t>
            </a:r>
            <a:r>
              <a:rPr lang="en-GB" sz="2250" dirty="0"/>
              <a:t>reports</a:t>
            </a:r>
          </a:p>
          <a:p>
            <a:pPr>
              <a:lnSpc>
                <a:spcPts val="2600"/>
              </a:lnSpc>
              <a:spcBef>
                <a:spcPts val="6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250" dirty="0" smtClean="0"/>
              <a:t>annual control </a:t>
            </a:r>
            <a:r>
              <a:rPr lang="en-GB" sz="2250" dirty="0"/>
              <a:t>statements</a:t>
            </a:r>
          </a:p>
          <a:p>
            <a:pPr>
              <a:lnSpc>
                <a:spcPct val="80000"/>
              </a:lnSpc>
              <a:spcBef>
                <a:spcPct val="20000"/>
              </a:spcBef>
              <a:buClr>
                <a:srgbClr val="A50021"/>
              </a:buClr>
              <a:buFont typeface="Wingdings" charset="0"/>
              <a:buChar char="n"/>
            </a:pPr>
            <a:endParaRPr lang="en-GB" sz="2400" dirty="0"/>
          </a:p>
          <a:p>
            <a:pPr>
              <a:lnSpc>
                <a:spcPct val="80000"/>
              </a:lnSpc>
              <a:spcBef>
                <a:spcPct val="20000"/>
              </a:spcBef>
              <a:buClr>
                <a:srgbClr val="A50021"/>
              </a:buClr>
              <a:buFont typeface="Wingdings" charset="0"/>
              <a:buChar char="n"/>
            </a:pPr>
            <a:endParaRPr lang="en-GB" sz="2400" b="1" u="sng" dirty="0"/>
          </a:p>
          <a:p>
            <a:pPr lvl="1">
              <a:lnSpc>
                <a:spcPct val="8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0" y="649124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15FF4D65-2731-1C4D-8B96-7AA0AD830528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11</a:t>
            </a:fld>
            <a:endParaRPr lang="en-GB" sz="1400" dirty="0">
              <a:solidFill>
                <a:schemeClr val="tx1"/>
              </a:solidFill>
              <a:latin typeface="Arial" charset="0"/>
              <a:cs typeface="+mn-cs"/>
            </a:endParaRPr>
          </a:p>
        </p:txBody>
      </p:sp>
      <p:sp>
        <p:nvSpPr>
          <p:cNvPr id="34818" name="Rectangle 3"/>
          <p:cNvSpPr>
            <a:spLocks noGrp="1" noChangeArrowheads="1"/>
          </p:cNvSpPr>
          <p:nvPr>
            <p:ph idx="1"/>
          </p:nvPr>
        </p:nvSpPr>
        <p:spPr>
          <a:xfrm>
            <a:off x="427990" y="1406844"/>
            <a:ext cx="8401050" cy="4953000"/>
          </a:xfrm>
        </p:spPr>
        <p:txBody>
          <a:bodyPr/>
          <a:lstStyle/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</p:txBody>
      </p:sp>
      <p:sp>
        <p:nvSpPr>
          <p:cNvPr id="34819" name="Rectangle 3"/>
          <p:cNvSpPr txBox="1">
            <a:spLocks noChangeArrowheads="1"/>
          </p:cNvSpPr>
          <p:nvPr/>
        </p:nvSpPr>
        <p:spPr bwMode="auto">
          <a:xfrm>
            <a:off x="571500" y="1428750"/>
            <a:ext cx="8039100" cy="4667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</p:txBody>
      </p:sp>
      <p:sp>
        <p:nvSpPr>
          <p:cNvPr id="34820" name="Rectangle 3"/>
          <p:cNvSpPr txBox="1">
            <a:spLocks noChangeArrowheads="1"/>
          </p:cNvSpPr>
          <p:nvPr/>
        </p:nvSpPr>
        <p:spPr bwMode="auto">
          <a:xfrm>
            <a:off x="714375" y="1643063"/>
            <a:ext cx="7661275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</p:txBody>
      </p:sp>
      <p:sp>
        <p:nvSpPr>
          <p:cNvPr id="34821" name="Rectangle 4"/>
          <p:cNvSpPr txBox="1">
            <a:spLocks noChangeArrowheads="1"/>
          </p:cNvSpPr>
          <p:nvPr/>
        </p:nvSpPr>
        <p:spPr bwMode="auto">
          <a:xfrm>
            <a:off x="563791" y="1733551"/>
            <a:ext cx="8191500" cy="4238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2001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marL="0" lvl="1" indent="0">
              <a:lnSpc>
                <a:spcPts val="2800"/>
              </a:lnSpc>
              <a:spcBef>
                <a:spcPct val="20000"/>
              </a:spcBef>
              <a:spcAft>
                <a:spcPts val="600"/>
              </a:spcAft>
            </a:pPr>
            <a:r>
              <a:rPr lang="en-GB" sz="2400" dirty="0"/>
              <a:t>Monitoring </a:t>
            </a:r>
            <a:r>
              <a:rPr lang="en-GB" sz="2400" dirty="0" smtClean="0"/>
              <a:t>of:</a:t>
            </a:r>
          </a:p>
          <a:p>
            <a:pPr lvl="1">
              <a:lnSpc>
                <a:spcPts val="2800"/>
              </a:lnSpc>
              <a:spcBef>
                <a:spcPct val="200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 smtClean="0"/>
              <a:t>inputs</a:t>
            </a:r>
            <a:endParaRPr lang="en-GB" sz="2400" dirty="0"/>
          </a:p>
          <a:p>
            <a:pPr>
              <a:lnSpc>
                <a:spcPts val="2800"/>
              </a:lnSpc>
              <a:spcBef>
                <a:spcPct val="200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 smtClean="0"/>
              <a:t>activities</a:t>
            </a:r>
            <a:endParaRPr lang="en-GB" sz="2400" dirty="0"/>
          </a:p>
          <a:p>
            <a:pPr lvl="1">
              <a:lnSpc>
                <a:spcPts val="2800"/>
              </a:lnSpc>
              <a:spcBef>
                <a:spcPct val="200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 smtClean="0"/>
              <a:t>number </a:t>
            </a:r>
            <a:r>
              <a:rPr lang="en-GB" sz="2400" dirty="0"/>
              <a:t>of trained employees</a:t>
            </a:r>
          </a:p>
          <a:p>
            <a:pPr lvl="1">
              <a:lnSpc>
                <a:spcPts val="2800"/>
              </a:lnSpc>
              <a:spcBef>
                <a:spcPct val="200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 smtClean="0"/>
              <a:t>preparation &amp; finalisation </a:t>
            </a:r>
            <a:r>
              <a:rPr lang="en-GB" sz="2400" dirty="0"/>
              <a:t>of legal </a:t>
            </a:r>
            <a:r>
              <a:rPr lang="en-GB" sz="2400" dirty="0" smtClean="0"/>
              <a:t>&amp; regulatory </a:t>
            </a:r>
            <a:r>
              <a:rPr lang="en-GB" sz="2400" dirty="0"/>
              <a:t>texts</a:t>
            </a:r>
          </a:p>
          <a:p>
            <a:pPr lvl="1">
              <a:lnSpc>
                <a:spcPts val="2800"/>
              </a:lnSpc>
              <a:spcBef>
                <a:spcPct val="200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 smtClean="0"/>
              <a:t>reports published</a:t>
            </a:r>
            <a:endParaRPr lang="en-GB" sz="2400" dirty="0"/>
          </a:p>
          <a:p>
            <a:pPr>
              <a:lnSpc>
                <a:spcPts val="2800"/>
              </a:lnSpc>
              <a:spcBef>
                <a:spcPct val="200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/>
              <a:t>PFM outputs indicators</a:t>
            </a:r>
          </a:p>
          <a:p>
            <a:pPr lvl="1">
              <a:lnSpc>
                <a:spcPts val="2800"/>
              </a:lnSpc>
              <a:spcBef>
                <a:spcPct val="200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/>
              <a:t>PEFA </a:t>
            </a:r>
            <a:r>
              <a:rPr lang="en-GB" sz="2400" dirty="0" smtClean="0"/>
              <a:t>&amp; OECD/CAD </a:t>
            </a:r>
            <a:r>
              <a:rPr lang="en-GB" sz="2400" dirty="0"/>
              <a:t>procurement indicators </a:t>
            </a:r>
            <a:endParaRPr lang="en-GB" sz="2400" b="1" u="sng" dirty="0"/>
          </a:p>
          <a:p>
            <a:pPr lvl="1">
              <a:lnSpc>
                <a:spcPts val="2800"/>
              </a:lnSpc>
              <a:spcBef>
                <a:spcPct val="200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 smtClean="0"/>
              <a:t>Indicators not </a:t>
            </a:r>
            <a:r>
              <a:rPr lang="en-GB" sz="2400" dirty="0"/>
              <a:t>tackled by PEFA </a:t>
            </a:r>
            <a:endParaRPr lang="en-GB" sz="2400" dirty="0" smtClean="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000" dirty="0"/>
          </a:p>
        </p:txBody>
      </p:sp>
      <p:sp>
        <p:nvSpPr>
          <p:cNvPr id="34822" name="Titre 7"/>
          <p:cNvSpPr>
            <a:spLocks noGrp="1"/>
          </p:cNvSpPr>
          <p:nvPr>
            <p:ph type="title"/>
          </p:nvPr>
        </p:nvSpPr>
        <p:spPr>
          <a:xfrm>
            <a:off x="395288" y="1143000"/>
            <a:ext cx="8229600" cy="714375"/>
          </a:xfrm>
        </p:spPr>
        <p:txBody>
          <a:bodyPr/>
          <a:lstStyle/>
          <a:p>
            <a:pPr marL="0" algn="ctr"/>
            <a:r>
              <a:rPr lang="en-GB" sz="2800" dirty="0">
                <a:solidFill>
                  <a:srgbClr val="C00000"/>
                </a:solidFill>
                <a:latin typeface="Verdana" charset="0"/>
              </a:rPr>
              <a:t>Monitoring and assessment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Titre 7"/>
          <p:cNvSpPr>
            <a:spLocks noGrp="1"/>
          </p:cNvSpPr>
          <p:nvPr>
            <p:ph type="title"/>
          </p:nvPr>
        </p:nvSpPr>
        <p:spPr>
          <a:xfrm>
            <a:off x="214312" y="1000125"/>
            <a:ext cx="8929687" cy="714375"/>
          </a:xfrm>
        </p:spPr>
        <p:txBody>
          <a:bodyPr/>
          <a:lstStyle/>
          <a:p>
            <a:pPr marL="0" algn="ctr"/>
            <a:r>
              <a:rPr lang="en-GB" sz="2800" dirty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‘Viability’ conditions</a:t>
            </a:r>
            <a:endParaRPr lang="en-GB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6866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</p:txBody>
      </p:sp>
      <p:sp>
        <p:nvSpPr>
          <p:cNvPr id="15364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EE6BFFD9-89E6-1149-BCE1-4211232DDB66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12</a:t>
            </a:fld>
            <a:endParaRPr lang="en-GB" sz="1400">
              <a:solidFill>
                <a:schemeClr val="tx1"/>
              </a:solidFill>
              <a:latin typeface="Arial" charset="0"/>
              <a:cs typeface="+mn-cs"/>
            </a:endParaRPr>
          </a:p>
        </p:txBody>
      </p:sp>
      <p:sp>
        <p:nvSpPr>
          <p:cNvPr id="36868" name="Rectangle 4"/>
          <p:cNvSpPr txBox="1">
            <a:spLocks noChangeArrowheads="1"/>
          </p:cNvSpPr>
          <p:nvPr/>
        </p:nvSpPr>
        <p:spPr bwMode="auto">
          <a:xfrm>
            <a:off x="457200" y="2143125"/>
            <a:ext cx="8470900" cy="4306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>
              <a:spcBef>
                <a:spcPts val="8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/>
              <a:t>Integration </a:t>
            </a:r>
            <a:r>
              <a:rPr lang="en-GB" sz="2400" dirty="0" smtClean="0"/>
              <a:t>with </a:t>
            </a:r>
            <a:r>
              <a:rPr lang="en-GB" sz="2400" dirty="0"/>
              <a:t>national budget</a:t>
            </a:r>
          </a:p>
          <a:p>
            <a:pPr>
              <a:spcBef>
                <a:spcPts val="8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/>
              <a:t>Management rooted in </a:t>
            </a:r>
            <a:r>
              <a:rPr lang="en-GB" sz="2400" dirty="0" smtClean="0"/>
              <a:t>public </a:t>
            </a:r>
            <a:r>
              <a:rPr lang="en-GB" sz="2400" dirty="0"/>
              <a:t>administration structures</a:t>
            </a:r>
          </a:p>
          <a:p>
            <a:pPr>
              <a:spcBef>
                <a:spcPts val="8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/>
              <a:t>If possible, permanent positions in </a:t>
            </a:r>
            <a:r>
              <a:rPr lang="en-GB" sz="2400" dirty="0" smtClean="0"/>
              <a:t>Reform Secretariat</a:t>
            </a:r>
            <a:endParaRPr lang="en-GB" sz="2400" dirty="0"/>
          </a:p>
          <a:p>
            <a:pPr>
              <a:spcBef>
                <a:spcPts val="8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/>
              <a:t>Retaining </a:t>
            </a:r>
            <a:r>
              <a:rPr lang="en-GB" sz="2400" dirty="0" smtClean="0"/>
              <a:t>of office </a:t>
            </a:r>
            <a:r>
              <a:rPr lang="en-GB" sz="2400" dirty="0"/>
              <a:t>trained personnel</a:t>
            </a:r>
          </a:p>
          <a:p>
            <a:pPr>
              <a:spcBef>
                <a:spcPts val="800"/>
              </a:spcBef>
              <a:spcAft>
                <a:spcPts val="600"/>
              </a:spcAft>
              <a:buFont typeface="Arial" charset="0"/>
              <a:buChar char="•"/>
            </a:pPr>
            <a:r>
              <a:rPr lang="en-GB" sz="2400" dirty="0"/>
              <a:t>Regularly informing all parties </a:t>
            </a:r>
            <a:r>
              <a:rPr lang="en-GB" sz="2400" dirty="0" smtClean="0"/>
              <a:t>of </a:t>
            </a:r>
            <a:r>
              <a:rPr lang="en-GB" sz="2400" dirty="0"/>
              <a:t>progress</a:t>
            </a:r>
          </a:p>
          <a:p>
            <a:pPr>
              <a:lnSpc>
                <a:spcPct val="80000"/>
              </a:lnSpc>
              <a:spcBef>
                <a:spcPct val="20000"/>
              </a:spcBef>
              <a:buClr>
                <a:srgbClr val="A50021"/>
              </a:buClr>
              <a:buFont typeface="Wingdings" charset="0"/>
              <a:buChar char="n"/>
            </a:pPr>
            <a:endParaRPr lang="en-GB" sz="2400" b="1" u="sng" dirty="0"/>
          </a:p>
          <a:p>
            <a:pPr lvl="1">
              <a:lnSpc>
                <a:spcPct val="8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GB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>
                <a:latin typeface="Verdana" charset="0"/>
              </a:rPr>
              <a:t>Module 3.2 Outline</a:t>
            </a:r>
          </a:p>
        </p:txBody>
      </p:sp>
      <p:sp>
        <p:nvSpPr>
          <p:cNvPr id="38914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 i="0">
              <a:latin typeface="Verdana" charset="0"/>
            </a:endParaRPr>
          </a:p>
          <a:p>
            <a:r>
              <a:rPr lang="en-GB" i="0">
                <a:latin typeface="Verdana" charset="0"/>
              </a:rPr>
              <a:t>Reform strategy and programme</a:t>
            </a:r>
          </a:p>
          <a:p>
            <a:endParaRPr lang="en-GB" i="0">
              <a:latin typeface="Verdana" charset="0"/>
            </a:endParaRPr>
          </a:p>
          <a:p>
            <a:r>
              <a:rPr lang="en-GB" i="0">
                <a:latin typeface="Verdana" charset="0"/>
              </a:rPr>
              <a:t>Reform management organisation</a:t>
            </a:r>
          </a:p>
        </p:txBody>
      </p:sp>
      <p:sp>
        <p:nvSpPr>
          <p:cNvPr id="38915" name="AutoShape 6"/>
          <p:cNvSpPr>
            <a:spLocks noChangeArrowheads="1"/>
          </p:cNvSpPr>
          <p:nvPr/>
        </p:nvSpPr>
        <p:spPr bwMode="auto">
          <a:xfrm>
            <a:off x="250825" y="3284538"/>
            <a:ext cx="8299450" cy="1368425"/>
          </a:xfrm>
          <a:prstGeom prst="rightArrow">
            <a:avLst>
              <a:gd name="adj1" fmla="val 50000"/>
              <a:gd name="adj2" fmla="val 53462"/>
            </a:avLst>
          </a:prstGeom>
          <a:noFill/>
          <a:ln w="25400">
            <a:solidFill>
              <a:srgbClr val="C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  <p:sp>
        <p:nvSpPr>
          <p:cNvPr id="5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22C7629D-004D-8F47-BCB9-51933E25306A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13</a:t>
            </a:fld>
            <a:endParaRPr lang="en-GB" sz="1400" dirty="0">
              <a:solidFill>
                <a:schemeClr val="tx1"/>
              </a:solidFill>
              <a:latin typeface="Arial" charset="0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0" algn="ctr"/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Reform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management: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three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levels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9938" name="Espace réservé du contenu 2"/>
          <p:cNvSpPr>
            <a:spLocks noGrp="1"/>
          </p:cNvSpPr>
          <p:nvPr>
            <p:ph idx="1"/>
          </p:nvPr>
        </p:nvSpPr>
        <p:spPr>
          <a:xfrm>
            <a:off x="488031" y="2294528"/>
            <a:ext cx="8229600" cy="3752850"/>
          </a:xfrm>
        </p:spPr>
        <p:txBody>
          <a:bodyPr/>
          <a:lstStyle/>
          <a:p>
            <a:pPr>
              <a:buClrTx/>
            </a:pPr>
            <a:r>
              <a:rPr lang="en-GB" i="0" dirty="0">
                <a:latin typeface="Verdana" charset="0"/>
              </a:rPr>
              <a:t>Strategic level: defining </a:t>
            </a:r>
            <a:r>
              <a:rPr lang="en-GB" i="0" dirty="0" smtClean="0">
                <a:latin typeface="Verdana" charset="0"/>
              </a:rPr>
              <a:t>objectives</a:t>
            </a:r>
            <a:r>
              <a:rPr lang="en-GB" i="0" dirty="0">
                <a:latin typeface="Verdana" charset="0"/>
              </a:rPr>
              <a:t>, </a:t>
            </a:r>
            <a:r>
              <a:rPr lang="en-GB" i="0" dirty="0" smtClean="0">
                <a:latin typeface="Verdana" charset="0"/>
              </a:rPr>
              <a:t>approach &amp; </a:t>
            </a:r>
            <a:r>
              <a:rPr lang="en-GB" i="0" dirty="0">
                <a:latin typeface="Verdana" charset="0"/>
              </a:rPr>
              <a:t>decisions</a:t>
            </a:r>
          </a:p>
          <a:p>
            <a:pPr lvl="1">
              <a:buClrTx/>
            </a:pPr>
            <a:r>
              <a:rPr lang="en-GB" sz="2400" b="0" dirty="0" smtClean="0">
                <a:latin typeface="Verdana" charset="0"/>
              </a:rPr>
              <a:t>Inter-ministerial </a:t>
            </a:r>
            <a:r>
              <a:rPr lang="en-GB" sz="2400" b="0" dirty="0">
                <a:latin typeface="Verdana" charset="0"/>
              </a:rPr>
              <a:t>committee, Council of Ministers</a:t>
            </a:r>
          </a:p>
          <a:p>
            <a:pPr lvl="1">
              <a:buClrTx/>
            </a:pPr>
            <a:r>
              <a:rPr lang="en-GB" sz="2400" b="0" dirty="0">
                <a:latin typeface="Verdana" charset="0"/>
              </a:rPr>
              <a:t>Management board</a:t>
            </a:r>
          </a:p>
          <a:p>
            <a:pPr>
              <a:buClrTx/>
            </a:pPr>
            <a:r>
              <a:rPr lang="en-GB" i="0" dirty="0">
                <a:latin typeface="Verdana" charset="0"/>
              </a:rPr>
              <a:t>Technical, national level</a:t>
            </a:r>
          </a:p>
          <a:p>
            <a:pPr lvl="1">
              <a:buClrTx/>
            </a:pPr>
            <a:r>
              <a:rPr lang="en-GB" sz="2400" b="0" dirty="0">
                <a:latin typeface="Verdana" charset="0"/>
              </a:rPr>
              <a:t>Reform Secretary</a:t>
            </a:r>
          </a:p>
          <a:p>
            <a:pPr lvl="1">
              <a:buClrTx/>
            </a:pPr>
            <a:r>
              <a:rPr lang="en-GB" sz="2400" b="0" dirty="0">
                <a:latin typeface="Verdana" charset="0"/>
              </a:rPr>
              <a:t>Technical Thematic task force</a:t>
            </a:r>
          </a:p>
          <a:p>
            <a:pPr>
              <a:buClrTx/>
            </a:pPr>
            <a:r>
              <a:rPr lang="en-GB" i="0" dirty="0">
                <a:latin typeface="Verdana" charset="0"/>
              </a:rPr>
              <a:t>Ministerial departments level</a:t>
            </a:r>
          </a:p>
          <a:p>
            <a:endParaRPr lang="fr-FR" dirty="0">
              <a:latin typeface="Verdana" charset="0"/>
            </a:endParaRPr>
          </a:p>
          <a:p>
            <a:endParaRPr lang="fr-FR" dirty="0">
              <a:latin typeface="Verdana" charset="0"/>
            </a:endParaRPr>
          </a:p>
          <a:p>
            <a:pPr lvl="1">
              <a:buFontTx/>
              <a:buNone/>
            </a:pPr>
            <a:endParaRPr lang="fr-FR" dirty="0">
              <a:latin typeface="Verdana" charset="0"/>
            </a:endParaRP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27054730-E2BB-6A4A-BE13-6A8A97A62D37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14</a:t>
            </a:fld>
            <a:endParaRPr lang="en-GB" sz="1400" dirty="0">
              <a:solidFill>
                <a:schemeClr val="tx1"/>
              </a:solidFill>
              <a:latin typeface="Arial" charset="0"/>
              <a:cs typeface="+mn-cs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61" name="Image 1"/>
          <p:cNvPicPr>
            <a:picLocks noChangeAspect="1" noChangeArrowheads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75856" y="106761"/>
            <a:ext cx="5472113" cy="674211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0962" name="ZoneTexte 2"/>
          <p:cNvSpPr txBox="1">
            <a:spLocks noChangeArrowheads="1"/>
          </p:cNvSpPr>
          <p:nvPr/>
        </p:nvSpPr>
        <p:spPr bwMode="auto">
          <a:xfrm>
            <a:off x="107950" y="1916113"/>
            <a:ext cx="2735263" cy="15700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r>
              <a:rPr lang="fr-FR" sz="2400" b="1" dirty="0" err="1">
                <a:solidFill>
                  <a:srgbClr val="C00000"/>
                </a:solidFill>
              </a:rPr>
              <a:t>Example</a:t>
            </a:r>
            <a:r>
              <a:rPr lang="fr-FR" sz="2400" b="1" dirty="0">
                <a:solidFill>
                  <a:srgbClr val="C00000"/>
                </a:solidFill>
              </a:rPr>
              <a:t> of </a:t>
            </a:r>
            <a:r>
              <a:rPr lang="fr-FR" sz="2400" b="1" dirty="0" err="1">
                <a:solidFill>
                  <a:srgbClr val="C00000"/>
                </a:solidFill>
              </a:rPr>
              <a:t>reform</a:t>
            </a:r>
            <a:r>
              <a:rPr lang="fr-FR" sz="2400" b="1" dirty="0">
                <a:solidFill>
                  <a:srgbClr val="C00000"/>
                </a:solidFill>
              </a:rPr>
              <a:t> management organisation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D7981892-3D5A-0143-8521-11BAAD9BFB4D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15</a:t>
            </a:fld>
            <a:endParaRPr lang="en-GB" sz="1400" dirty="0">
              <a:solidFill>
                <a:schemeClr val="tx1"/>
              </a:solidFill>
              <a:latin typeface="Arial" charset="0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0" algn="ctr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Key messages</a:t>
            </a:r>
          </a:p>
        </p:txBody>
      </p:sp>
      <p:sp>
        <p:nvSpPr>
          <p:cNvPr id="41986" name="Espace réservé du contenu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ClrTx/>
            </a:pPr>
            <a:r>
              <a:rPr lang="en-GB" i="0" dirty="0">
                <a:latin typeface="Verdana" charset="0"/>
              </a:rPr>
              <a:t>A reform strategy </a:t>
            </a:r>
            <a:r>
              <a:rPr lang="en-GB" i="0" dirty="0" smtClean="0">
                <a:latin typeface="Verdana" charset="0"/>
              </a:rPr>
              <a:t>&amp; programme </a:t>
            </a:r>
            <a:r>
              <a:rPr lang="en-GB" i="0" dirty="0">
                <a:latin typeface="Verdana" charset="0"/>
              </a:rPr>
              <a:t>must be established</a:t>
            </a:r>
          </a:p>
          <a:p>
            <a:pPr>
              <a:buClrTx/>
            </a:pPr>
            <a:r>
              <a:rPr lang="en-GB" i="0" dirty="0">
                <a:latin typeface="Verdana" charset="0"/>
              </a:rPr>
              <a:t>An efficient reform management system must be put in place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8C3ACF8C-1C11-DA4E-9969-2632133E3245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16</a:t>
            </a:fld>
            <a:endParaRPr lang="en-GB" sz="1400" dirty="0">
              <a:solidFill>
                <a:schemeClr val="tx1"/>
              </a:solidFill>
              <a:latin typeface="Arial" charset="0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Espace réservé du contenu 1"/>
          <p:cNvSpPr>
            <a:spLocks noGrp="1"/>
          </p:cNvSpPr>
          <p:nvPr>
            <p:ph idx="1"/>
          </p:nvPr>
        </p:nvSpPr>
        <p:spPr>
          <a:xfrm>
            <a:off x="500063" y="2500313"/>
            <a:ext cx="8229600" cy="4062412"/>
          </a:xfrm>
        </p:spPr>
        <p:txBody>
          <a:bodyPr/>
          <a:lstStyle/>
          <a:p>
            <a:pPr lvl="1"/>
            <a:r>
              <a:rPr lang="fr-FR" sz="2400" b="0">
                <a:latin typeface="Verdana" charset="0"/>
              </a:rPr>
              <a:t>Day 1: General presentation of PFM reform</a:t>
            </a:r>
          </a:p>
          <a:p>
            <a:pPr lvl="1"/>
            <a:endParaRPr lang="fr-FR" sz="2400" b="0">
              <a:latin typeface="Verdana" charset="0"/>
            </a:endParaRPr>
          </a:p>
          <a:p>
            <a:pPr lvl="1"/>
            <a:r>
              <a:rPr lang="fr-FR" sz="2400" b="0">
                <a:latin typeface="Verdana" charset="0"/>
              </a:rPr>
              <a:t>Day 2 : PFM sub-systems and prioritization amongst them </a:t>
            </a:r>
          </a:p>
          <a:p>
            <a:pPr lvl="1"/>
            <a:endParaRPr lang="fr-FR" sz="2400" b="0">
              <a:latin typeface="Verdana" charset="0"/>
            </a:endParaRPr>
          </a:p>
          <a:p>
            <a:pPr lvl="1"/>
            <a:r>
              <a:rPr lang="fr-FR" sz="2400" b="0">
                <a:solidFill>
                  <a:srgbClr val="FF0000"/>
                </a:solidFill>
                <a:latin typeface="Verdana" charset="0"/>
              </a:rPr>
              <a:t>Day 3: Change management – Reform sequencing issues – Case study</a:t>
            </a:r>
          </a:p>
          <a:p>
            <a:pPr lvl="1">
              <a:buFont typeface="Wingdings" charset="0"/>
              <a:buNone/>
            </a:pPr>
            <a:endParaRPr lang="fr-FR" sz="2400" b="0">
              <a:latin typeface="Verdana" charset="0"/>
            </a:endParaRPr>
          </a:p>
          <a:p>
            <a:pPr lvl="1">
              <a:buFontTx/>
              <a:buNone/>
            </a:pPr>
            <a:endParaRPr lang="fr-FR" sz="2400" b="0">
              <a:latin typeface="Verdana" charset="0"/>
            </a:endParaRPr>
          </a:p>
          <a:p>
            <a:endParaRPr lang="fr-BE" sz="2800">
              <a:latin typeface="Verdana" charset="0"/>
            </a:endParaRPr>
          </a:p>
        </p:txBody>
      </p:sp>
      <p:sp>
        <p:nvSpPr>
          <p:cNvPr id="17410" name="Titre 2"/>
          <p:cNvSpPr>
            <a:spLocks noGrp="1"/>
          </p:cNvSpPr>
          <p:nvPr>
            <p:ph type="title"/>
          </p:nvPr>
        </p:nvSpPr>
        <p:spPr>
          <a:xfrm>
            <a:off x="0" y="1214438"/>
            <a:ext cx="9144000" cy="1143000"/>
          </a:xfrm>
        </p:spPr>
        <p:txBody>
          <a:bodyPr/>
          <a:lstStyle/>
          <a:p>
            <a:pPr indent="0" eaLnBrk="1" hangingPunct="1"/>
            <a:r>
              <a:rPr lang="fr-FR" sz="2800">
                <a:latin typeface="Verdana" charset="0"/>
              </a:rPr>
              <a:t>Course outline</a:t>
            </a:r>
            <a:endParaRPr lang="fr-BE" sz="2800">
              <a:latin typeface="Verdana" charset="0"/>
            </a:endParaRPr>
          </a:p>
        </p:txBody>
      </p:sp>
      <p:sp>
        <p:nvSpPr>
          <p:cNvPr id="11268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E59F3E76-FF55-BA44-A450-FCA6E63E1B18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2</a:t>
            </a:fld>
            <a:endParaRPr lang="en-GB" sz="1400">
              <a:solidFill>
                <a:schemeClr val="tx1"/>
              </a:solidFill>
              <a:latin typeface="Arial" charset="0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98744B38-9847-FD4A-B9FF-6E90653A8623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3</a:t>
            </a:fld>
            <a:endParaRPr lang="en-GB" sz="1400" dirty="0">
              <a:solidFill>
                <a:schemeClr val="tx1"/>
              </a:solidFill>
              <a:latin typeface="Arial" charset="0"/>
              <a:cs typeface="+mn-cs"/>
            </a:endParaRPr>
          </a:p>
        </p:txBody>
      </p:sp>
      <p:sp>
        <p:nvSpPr>
          <p:cNvPr id="19458" name="Rectangle 3"/>
          <p:cNvSpPr>
            <a:spLocks noGrp="1" noChangeArrowheads="1"/>
          </p:cNvSpPr>
          <p:nvPr>
            <p:ph idx="1"/>
          </p:nvPr>
        </p:nvSpPr>
        <p:spPr>
          <a:xfrm>
            <a:off x="285750" y="1500188"/>
            <a:ext cx="8401050" cy="2000250"/>
          </a:xfrm>
        </p:spPr>
        <p:txBody>
          <a:bodyPr/>
          <a:lstStyle/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</p:txBody>
      </p:sp>
      <p:sp>
        <p:nvSpPr>
          <p:cNvPr id="19459" name="Rectangle 3"/>
          <p:cNvSpPr txBox="1">
            <a:spLocks noChangeArrowheads="1"/>
          </p:cNvSpPr>
          <p:nvPr/>
        </p:nvSpPr>
        <p:spPr bwMode="auto">
          <a:xfrm>
            <a:off x="571500" y="1428750"/>
            <a:ext cx="8039100" cy="4667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</p:txBody>
      </p:sp>
      <p:sp>
        <p:nvSpPr>
          <p:cNvPr id="19460" name="Rectangle 3"/>
          <p:cNvSpPr txBox="1">
            <a:spLocks noChangeArrowheads="1"/>
          </p:cNvSpPr>
          <p:nvPr/>
        </p:nvSpPr>
        <p:spPr bwMode="auto">
          <a:xfrm>
            <a:off x="714375" y="1643063"/>
            <a:ext cx="7661275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</p:txBody>
      </p:sp>
      <p:sp>
        <p:nvSpPr>
          <p:cNvPr id="19461" name="Rectangle 3"/>
          <p:cNvSpPr txBox="1">
            <a:spLocks noChangeArrowheads="1"/>
          </p:cNvSpPr>
          <p:nvPr/>
        </p:nvSpPr>
        <p:spPr bwMode="auto">
          <a:xfrm>
            <a:off x="285750" y="1643063"/>
            <a:ext cx="8678863" cy="2649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>
              <a:spcBef>
                <a:spcPts val="1200"/>
              </a:spcBef>
              <a:spcAft>
                <a:spcPts val="600"/>
              </a:spcAft>
              <a:buClr>
                <a:srgbClr val="A50021"/>
              </a:buClr>
            </a:pPr>
            <a:r>
              <a:rPr lang="en-GB" sz="2800" b="1" i="1" dirty="0"/>
              <a:t>Module 3.2: objectives</a:t>
            </a:r>
          </a:p>
          <a:p>
            <a:pPr lvl="1">
              <a:spcBef>
                <a:spcPts val="1200"/>
              </a:spcBef>
              <a:spcAft>
                <a:spcPts val="600"/>
              </a:spcAft>
              <a:buFontTx/>
              <a:buChar char="–"/>
            </a:pPr>
            <a:r>
              <a:rPr lang="en-GB" sz="2400" dirty="0"/>
              <a:t>Examine </a:t>
            </a:r>
            <a:r>
              <a:rPr lang="en-GB" sz="2400" dirty="0" smtClean="0"/>
              <a:t>core </a:t>
            </a:r>
            <a:r>
              <a:rPr lang="en-GB" sz="2400" dirty="0"/>
              <a:t>issues related to the preparation and management of a PFM reform</a:t>
            </a:r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GB" sz="2400" dirty="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GB" sz="2400" dirty="0"/>
          </a:p>
        </p:txBody>
      </p:sp>
      <p:sp>
        <p:nvSpPr>
          <p:cNvPr id="19462" name="Titre 7"/>
          <p:cNvSpPr>
            <a:spLocks noGrp="1"/>
          </p:cNvSpPr>
          <p:nvPr>
            <p:ph type="title"/>
          </p:nvPr>
        </p:nvSpPr>
        <p:spPr>
          <a:xfrm>
            <a:off x="285750" y="785813"/>
            <a:ext cx="8229600" cy="936625"/>
          </a:xfrm>
        </p:spPr>
        <p:txBody>
          <a:bodyPr/>
          <a:lstStyle/>
          <a:p>
            <a:r>
              <a:rPr lang="en-GB">
                <a:latin typeface="Verdana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>
                <a:latin typeface="Verdana" charset="0"/>
              </a:rPr>
              <a:t>Module 3.1 Outline</a:t>
            </a:r>
          </a:p>
        </p:txBody>
      </p:sp>
      <p:sp>
        <p:nvSpPr>
          <p:cNvPr id="21506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 i="0">
              <a:latin typeface="Verdana" charset="0"/>
            </a:endParaRPr>
          </a:p>
          <a:p>
            <a:r>
              <a:rPr lang="en-GB" i="0">
                <a:latin typeface="Verdana" charset="0"/>
              </a:rPr>
              <a:t>Reform strategy and programme</a:t>
            </a:r>
          </a:p>
          <a:p>
            <a:endParaRPr lang="en-GB" i="0">
              <a:latin typeface="Verdana" charset="0"/>
            </a:endParaRPr>
          </a:p>
          <a:p>
            <a:r>
              <a:rPr lang="en-GB" i="0">
                <a:latin typeface="Verdana" charset="0"/>
              </a:rPr>
              <a:t>Reform management organisation</a:t>
            </a:r>
          </a:p>
        </p:txBody>
      </p:sp>
      <p:sp>
        <p:nvSpPr>
          <p:cNvPr id="21507" name="AutoShape 6"/>
          <p:cNvSpPr>
            <a:spLocks noChangeArrowheads="1"/>
          </p:cNvSpPr>
          <p:nvPr/>
        </p:nvSpPr>
        <p:spPr bwMode="auto">
          <a:xfrm>
            <a:off x="223838" y="2420938"/>
            <a:ext cx="8299450" cy="1368425"/>
          </a:xfrm>
          <a:prstGeom prst="rightArrow">
            <a:avLst>
              <a:gd name="adj1" fmla="val 50000"/>
              <a:gd name="adj2" fmla="val 53462"/>
            </a:avLst>
          </a:prstGeom>
          <a:noFill/>
          <a:ln w="25400">
            <a:solidFill>
              <a:srgbClr val="C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  <p:sp>
        <p:nvSpPr>
          <p:cNvPr id="5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5645668D-2366-2A44-90A4-E9D62E2BD075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4</a:t>
            </a:fld>
            <a:endParaRPr lang="en-GB" sz="1400" dirty="0">
              <a:solidFill>
                <a:schemeClr val="tx1"/>
              </a:solidFill>
              <a:latin typeface="Arial" charset="0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5070" y="6453188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D6FA04D8-3E5F-5240-8C04-FD211EB8B33F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5</a:t>
            </a:fld>
            <a:endParaRPr lang="en-GB" sz="1400" dirty="0">
              <a:solidFill>
                <a:schemeClr val="tx1"/>
              </a:solidFill>
              <a:latin typeface="Arial" charset="0"/>
              <a:cs typeface="+mn-cs"/>
            </a:endParaRPr>
          </a:p>
        </p:txBody>
      </p:sp>
      <p:sp>
        <p:nvSpPr>
          <p:cNvPr id="22530" name="Rectangle 3"/>
          <p:cNvSpPr>
            <a:spLocks noGrp="1" noChangeArrowheads="1"/>
          </p:cNvSpPr>
          <p:nvPr>
            <p:ph idx="1"/>
          </p:nvPr>
        </p:nvSpPr>
        <p:spPr>
          <a:xfrm>
            <a:off x="285750" y="1500188"/>
            <a:ext cx="8401050" cy="4953000"/>
          </a:xfrm>
        </p:spPr>
        <p:txBody>
          <a:bodyPr/>
          <a:lstStyle/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</p:txBody>
      </p:sp>
      <p:sp>
        <p:nvSpPr>
          <p:cNvPr id="22531" name="Rectangle 3"/>
          <p:cNvSpPr txBox="1">
            <a:spLocks noChangeArrowheads="1"/>
          </p:cNvSpPr>
          <p:nvPr/>
        </p:nvSpPr>
        <p:spPr bwMode="auto">
          <a:xfrm>
            <a:off x="571500" y="1428750"/>
            <a:ext cx="8039100" cy="4667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1600"/>
          </a:p>
        </p:txBody>
      </p:sp>
      <p:sp>
        <p:nvSpPr>
          <p:cNvPr id="22532" name="Rectangle 3"/>
          <p:cNvSpPr txBox="1">
            <a:spLocks noChangeArrowheads="1"/>
          </p:cNvSpPr>
          <p:nvPr/>
        </p:nvSpPr>
        <p:spPr bwMode="auto">
          <a:xfrm>
            <a:off x="714375" y="1643063"/>
            <a:ext cx="7661275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</p:txBody>
      </p:sp>
      <p:sp>
        <p:nvSpPr>
          <p:cNvPr id="22533" name="Rectangle 4"/>
          <p:cNvSpPr txBox="1">
            <a:spLocks noChangeArrowheads="1"/>
          </p:cNvSpPr>
          <p:nvPr/>
        </p:nvSpPr>
        <p:spPr bwMode="auto">
          <a:xfrm>
            <a:off x="290008" y="1192309"/>
            <a:ext cx="8396791" cy="51401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34925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ctr">
              <a:lnSpc>
                <a:spcPct val="80000"/>
              </a:lnSpc>
              <a:spcBef>
                <a:spcPct val="20000"/>
              </a:spcBef>
              <a:buClr>
                <a:srgbClr val="A50021"/>
              </a:buClr>
            </a:pPr>
            <a:r>
              <a:rPr lang="en-US" sz="2400" b="1" dirty="0" smtClean="0">
                <a:solidFill>
                  <a:srgbClr val="A50021"/>
                </a:solidFill>
              </a:rPr>
              <a:t>“</a:t>
            </a:r>
            <a:r>
              <a:rPr lang="en-US" sz="2400" b="1" dirty="0">
                <a:solidFill>
                  <a:srgbClr val="A50021"/>
                </a:solidFill>
              </a:rPr>
              <a:t>Reform Strategy” Document </a:t>
            </a:r>
          </a:p>
          <a:p>
            <a:endParaRPr lang="en-GB" sz="2000" dirty="0">
              <a:solidFill>
                <a:srgbClr val="103C72"/>
              </a:solidFill>
            </a:endParaRPr>
          </a:p>
          <a:p>
            <a:r>
              <a:rPr lang="en-GB" sz="2200" dirty="0"/>
              <a:t>Relatively brief document by </a:t>
            </a:r>
            <a:r>
              <a:rPr lang="en-GB" sz="2200" dirty="0" smtClean="0"/>
              <a:t>Council </a:t>
            </a:r>
            <a:r>
              <a:rPr lang="en-GB" sz="2200" dirty="0"/>
              <a:t>of Ministers</a:t>
            </a:r>
          </a:p>
          <a:p>
            <a:pPr lvl="1">
              <a:buFontTx/>
              <a:buChar char="–"/>
            </a:pPr>
            <a:r>
              <a:rPr lang="en-GB" sz="2200" dirty="0"/>
              <a:t>Used </a:t>
            </a:r>
            <a:r>
              <a:rPr lang="en-GB" sz="2200" dirty="0" smtClean="0"/>
              <a:t>as </a:t>
            </a:r>
            <a:r>
              <a:rPr lang="en-GB" sz="2200" dirty="0"/>
              <a:t>programme for implementation</a:t>
            </a:r>
          </a:p>
          <a:p>
            <a:pPr lvl="1">
              <a:buFontTx/>
              <a:buChar char="–"/>
            </a:pPr>
            <a:r>
              <a:rPr lang="en-GB" sz="2200" dirty="0"/>
              <a:t>Detailed examination of </a:t>
            </a:r>
            <a:r>
              <a:rPr lang="en-GB" sz="2200" dirty="0" smtClean="0"/>
              <a:t>PFM </a:t>
            </a:r>
            <a:r>
              <a:rPr lang="en-GB" sz="2200" dirty="0"/>
              <a:t>reform programme</a:t>
            </a:r>
          </a:p>
          <a:p>
            <a:pPr lvl="1">
              <a:buFontTx/>
              <a:buChar char="–"/>
            </a:pPr>
            <a:r>
              <a:rPr lang="en-GB" sz="2200" dirty="0"/>
              <a:t>Puts forward </a:t>
            </a:r>
            <a:r>
              <a:rPr lang="en-GB" sz="2200" dirty="0" smtClean="0"/>
              <a:t>institutional </a:t>
            </a:r>
            <a:r>
              <a:rPr lang="en-GB" sz="2200" dirty="0"/>
              <a:t>framework</a:t>
            </a:r>
          </a:p>
          <a:p>
            <a:pPr lvl="1">
              <a:buFontTx/>
              <a:buChar char="–"/>
            </a:pPr>
            <a:r>
              <a:rPr lang="en-GB" sz="2200" dirty="0"/>
              <a:t>Identifies considerable risk factors (legal framework, procurement, viability, etc.)</a:t>
            </a:r>
          </a:p>
          <a:p>
            <a:pPr lvl="1">
              <a:buFontTx/>
              <a:buChar char="–"/>
            </a:pPr>
            <a:r>
              <a:rPr lang="en-GB" sz="2200" dirty="0"/>
              <a:t>Outlines a </a:t>
            </a:r>
            <a:r>
              <a:rPr lang="en-GB" sz="2200" dirty="0" smtClean="0"/>
              <a:t>multi-annual </a:t>
            </a:r>
            <a:r>
              <a:rPr lang="en-GB" sz="2200" dirty="0"/>
              <a:t>expenditure programme</a:t>
            </a:r>
          </a:p>
          <a:p>
            <a:pPr lvl="1">
              <a:buFontTx/>
              <a:buChar char="–"/>
            </a:pPr>
            <a:r>
              <a:rPr lang="en-GB" sz="2200" dirty="0"/>
              <a:t>Puts forward a proposal for </a:t>
            </a:r>
            <a:r>
              <a:rPr lang="en-GB" sz="2200" dirty="0" smtClean="0"/>
              <a:t>deployment </a:t>
            </a:r>
            <a:r>
              <a:rPr lang="en-GB" sz="2200" dirty="0"/>
              <a:t>of activities, a </a:t>
            </a:r>
            <a:r>
              <a:rPr lang="en-GB" sz="2200" dirty="0" smtClean="0"/>
              <a:t>sequence &amp; </a:t>
            </a:r>
            <a:r>
              <a:rPr lang="en-GB" sz="2200" dirty="0"/>
              <a:t>agenda for implementation</a:t>
            </a:r>
          </a:p>
          <a:p>
            <a:pPr lvl="1">
              <a:buFontTx/>
              <a:buChar char="–"/>
            </a:pPr>
            <a:r>
              <a:rPr lang="en-GB" sz="2200" dirty="0"/>
              <a:t>Defines </a:t>
            </a:r>
            <a:r>
              <a:rPr lang="en-GB" sz="2200" dirty="0" smtClean="0"/>
              <a:t>monitoring &amp; assessment </a:t>
            </a:r>
            <a:r>
              <a:rPr lang="en-GB" sz="2200" dirty="0"/>
              <a:t>modalities</a:t>
            </a:r>
          </a:p>
          <a:p>
            <a:pPr lvl="1">
              <a:buFontTx/>
              <a:buChar char="–"/>
            </a:pPr>
            <a:r>
              <a:rPr lang="en-GB" sz="2200" dirty="0"/>
              <a:t>Puts </a:t>
            </a:r>
            <a:r>
              <a:rPr lang="en-GB" sz="2200" dirty="0" smtClean="0"/>
              <a:t>forward </a:t>
            </a:r>
            <a:r>
              <a:rPr lang="en-GB" sz="2200" dirty="0"/>
              <a:t>proposal for funding modalities</a:t>
            </a:r>
          </a:p>
          <a:p>
            <a:pPr lvl="1">
              <a:buFontTx/>
              <a:buChar char="–"/>
            </a:pPr>
            <a:r>
              <a:rPr lang="en-GB" sz="2200" dirty="0"/>
              <a:t>Defines </a:t>
            </a:r>
            <a:r>
              <a:rPr lang="en-GB" sz="2200" dirty="0" smtClean="0"/>
              <a:t>responsibilities of different </a:t>
            </a:r>
            <a:r>
              <a:rPr lang="en-GB" sz="2200" dirty="0"/>
              <a:t>components</a:t>
            </a:r>
          </a:p>
          <a:p>
            <a:pPr lvl="1">
              <a:buFontTx/>
              <a:buChar char="–"/>
            </a:pPr>
            <a:r>
              <a:rPr lang="en-GB" sz="2200" dirty="0"/>
              <a:t>Serves </a:t>
            </a:r>
            <a:r>
              <a:rPr lang="en-GB" sz="2200" dirty="0" smtClean="0"/>
              <a:t>as </a:t>
            </a:r>
            <a:r>
              <a:rPr lang="en-GB" sz="2200" dirty="0"/>
              <a:t>basis for </a:t>
            </a:r>
            <a:r>
              <a:rPr lang="en-GB" sz="2200" dirty="0" smtClean="0"/>
              <a:t>agreement </a:t>
            </a:r>
            <a:r>
              <a:rPr lang="en-GB" sz="2200" dirty="0"/>
              <a:t>on </a:t>
            </a:r>
            <a:r>
              <a:rPr lang="en-GB" sz="2200" dirty="0" smtClean="0"/>
              <a:t>approach </a:t>
            </a:r>
            <a:r>
              <a:rPr lang="en-GB" sz="2200" dirty="0"/>
              <a:t>amongst </a:t>
            </a:r>
            <a:r>
              <a:rPr lang="en-GB" sz="2200" dirty="0" smtClean="0"/>
              <a:t>different </a:t>
            </a:r>
            <a:r>
              <a:rPr lang="en-GB" sz="2200" dirty="0"/>
              <a:t>concerned </a:t>
            </a:r>
            <a:r>
              <a:rPr lang="en-GB" sz="2200" dirty="0" smtClean="0"/>
              <a:t>parties</a:t>
            </a:r>
            <a:endParaRPr lang="en-GB" sz="2200" dirty="0"/>
          </a:p>
          <a:p>
            <a:pPr>
              <a:lnSpc>
                <a:spcPct val="80000"/>
              </a:lnSpc>
              <a:spcBef>
                <a:spcPct val="20000"/>
              </a:spcBef>
              <a:buClr>
                <a:srgbClr val="A50021"/>
              </a:buClr>
              <a:buFont typeface="Wingdings" charset="0"/>
              <a:buChar char="n"/>
            </a:pPr>
            <a:endParaRPr lang="en-GB" sz="2000" b="1" u="sng" dirty="0"/>
          </a:p>
          <a:p>
            <a:pPr lvl="1">
              <a:lnSpc>
                <a:spcPct val="8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Titre 2"/>
          <p:cNvSpPr>
            <a:spLocks noGrp="1"/>
          </p:cNvSpPr>
          <p:nvPr>
            <p:ph type="title"/>
          </p:nvPr>
        </p:nvSpPr>
        <p:spPr>
          <a:xfrm>
            <a:off x="395288" y="1214438"/>
            <a:ext cx="8229600" cy="550863"/>
          </a:xfrm>
        </p:spPr>
        <p:txBody>
          <a:bodyPr/>
          <a:lstStyle/>
          <a:p>
            <a:pPr marL="0" algn="ctr"/>
            <a:r>
              <a:rPr lang="en-US" sz="2800" dirty="0">
                <a:solidFill>
                  <a:srgbClr val="C00000"/>
                </a:solidFill>
                <a:latin typeface="Verdana" charset="0"/>
              </a:rPr>
              <a:t>The reform </a:t>
            </a:r>
            <a:r>
              <a:rPr lang="en-US" sz="2800" dirty="0" err="1">
                <a:solidFill>
                  <a:srgbClr val="C00000"/>
                </a:solidFill>
                <a:latin typeface="Verdana" charset="0"/>
              </a:rPr>
              <a:t>programme</a:t>
            </a:r>
            <a:r>
              <a:rPr lang="en-US" sz="2800" dirty="0">
                <a:solidFill>
                  <a:srgbClr val="C00000"/>
                </a:solidFill>
                <a:latin typeface="Verdana" charset="0"/>
              </a:rPr>
              <a:t> (1)</a:t>
            </a:r>
            <a:endParaRPr lang="fr-BE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24578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2286000"/>
            <a:ext cx="8229600" cy="3735388"/>
          </a:xfrm>
        </p:spPr>
        <p:txBody>
          <a:bodyPr/>
          <a:lstStyle/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</p:txBody>
      </p:sp>
      <p:sp>
        <p:nvSpPr>
          <p:cNvPr id="9220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107504" y="6381750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0D5E9712-0961-4D4B-A346-20EE6678E234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6</a:t>
            </a:fld>
            <a:endParaRPr lang="en-GB" sz="1400" dirty="0">
              <a:solidFill>
                <a:schemeClr val="tx1"/>
              </a:solidFill>
              <a:latin typeface="Arial" charset="0"/>
              <a:cs typeface="+mn-cs"/>
            </a:endParaRPr>
          </a:p>
        </p:txBody>
      </p:sp>
      <p:sp>
        <p:nvSpPr>
          <p:cNvPr id="24580" name="Rectangle 4"/>
          <p:cNvSpPr txBox="1">
            <a:spLocks noChangeArrowheads="1"/>
          </p:cNvSpPr>
          <p:nvPr/>
        </p:nvSpPr>
        <p:spPr bwMode="auto">
          <a:xfrm>
            <a:off x="268965" y="1881982"/>
            <a:ext cx="8892480" cy="43195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71438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>
              <a:spcBef>
                <a:spcPts val="200"/>
              </a:spcBef>
              <a:buFont typeface="Arial" charset="0"/>
              <a:buChar char="•"/>
            </a:pPr>
            <a:r>
              <a:rPr lang="en-GB" sz="2400" dirty="0"/>
              <a:t>Defines </a:t>
            </a:r>
            <a:r>
              <a:rPr lang="en-GB" sz="2400" dirty="0" smtClean="0"/>
              <a:t>global </a:t>
            </a:r>
            <a:r>
              <a:rPr lang="en-GB" sz="2400" dirty="0"/>
              <a:t>objective of </a:t>
            </a:r>
            <a:r>
              <a:rPr lang="en-GB" sz="2400" dirty="0" smtClean="0"/>
              <a:t>PF </a:t>
            </a:r>
            <a:r>
              <a:rPr lang="en-GB" sz="2400" dirty="0"/>
              <a:t>reform programme</a:t>
            </a:r>
          </a:p>
          <a:p>
            <a:pPr>
              <a:spcBef>
                <a:spcPts val="200"/>
              </a:spcBef>
              <a:buFont typeface="Arial" charset="0"/>
              <a:buChar char="•"/>
            </a:pPr>
            <a:r>
              <a:rPr lang="en-GB" sz="2400" dirty="0"/>
              <a:t>Establishes </a:t>
            </a:r>
            <a:r>
              <a:rPr lang="en-GB" sz="2400" dirty="0" smtClean="0"/>
              <a:t>list of </a:t>
            </a:r>
            <a:r>
              <a:rPr lang="en-GB" sz="2400" dirty="0"/>
              <a:t>all </a:t>
            </a:r>
            <a:r>
              <a:rPr lang="en-GB" sz="2400" dirty="0" smtClean="0"/>
              <a:t>reform </a:t>
            </a:r>
            <a:r>
              <a:rPr lang="en-GB" sz="2400" dirty="0"/>
              <a:t>components</a:t>
            </a:r>
          </a:p>
          <a:p>
            <a:pPr>
              <a:spcBef>
                <a:spcPts val="200"/>
              </a:spcBef>
              <a:buFont typeface="Arial" charset="0"/>
              <a:buChar char="•"/>
            </a:pPr>
            <a:r>
              <a:rPr lang="en-GB" sz="2400" dirty="0"/>
              <a:t>Defines </a:t>
            </a:r>
            <a:r>
              <a:rPr lang="en-GB" sz="2400" dirty="0" smtClean="0"/>
              <a:t>reform </a:t>
            </a:r>
            <a:r>
              <a:rPr lang="en-GB" sz="2400" dirty="0"/>
              <a:t>sequencing</a:t>
            </a:r>
          </a:p>
          <a:p>
            <a:pPr>
              <a:spcBef>
                <a:spcPts val="200"/>
              </a:spcBef>
              <a:buFont typeface="Arial" charset="0"/>
              <a:buChar char="•"/>
            </a:pPr>
            <a:r>
              <a:rPr lang="en-GB" sz="2400" dirty="0"/>
              <a:t>Defines, for each component: </a:t>
            </a:r>
            <a:r>
              <a:rPr lang="en-GB" sz="2400" dirty="0" smtClean="0"/>
              <a:t>main </a:t>
            </a:r>
            <a:r>
              <a:rPr lang="en-GB" sz="2400" dirty="0"/>
              <a:t>objective, </a:t>
            </a:r>
            <a:r>
              <a:rPr lang="en-GB" sz="2400" dirty="0" smtClean="0"/>
              <a:t>purpose</a:t>
            </a:r>
            <a:r>
              <a:rPr lang="en-GB" sz="2400" dirty="0"/>
              <a:t>, </a:t>
            </a:r>
            <a:r>
              <a:rPr lang="en-GB" sz="2400" dirty="0" smtClean="0"/>
              <a:t>main </a:t>
            </a:r>
            <a:r>
              <a:rPr lang="en-GB" sz="2400" dirty="0"/>
              <a:t>institution in </a:t>
            </a:r>
            <a:r>
              <a:rPr lang="en-GB" sz="2400" dirty="0" smtClean="0"/>
              <a:t>charge &amp; </a:t>
            </a:r>
            <a:r>
              <a:rPr lang="en-GB" sz="2400" dirty="0"/>
              <a:t>link with other components</a:t>
            </a:r>
          </a:p>
          <a:p>
            <a:pPr>
              <a:spcBef>
                <a:spcPts val="200"/>
              </a:spcBef>
              <a:buFont typeface="Arial" charset="0"/>
              <a:buChar char="•"/>
            </a:pPr>
            <a:r>
              <a:rPr lang="en-GB" sz="2400" dirty="0"/>
              <a:t>Prepares </a:t>
            </a:r>
            <a:r>
              <a:rPr lang="en-GB" sz="2400" dirty="0" smtClean="0"/>
              <a:t>agenda </a:t>
            </a:r>
            <a:r>
              <a:rPr lang="en-GB" sz="2400" dirty="0"/>
              <a:t>for carrying out each component, with a summary of results, inputs, activities, stages requiring monitoring, </a:t>
            </a:r>
            <a:r>
              <a:rPr lang="en-GB" sz="2400" dirty="0" smtClean="0"/>
              <a:t>&amp; </a:t>
            </a:r>
            <a:r>
              <a:rPr lang="en-GB" sz="2400" dirty="0"/>
              <a:t>calendar for implementation</a:t>
            </a:r>
          </a:p>
          <a:p>
            <a:pPr>
              <a:spcBef>
                <a:spcPts val="200"/>
              </a:spcBef>
              <a:buFont typeface="Arial" charset="0"/>
              <a:buChar char="•"/>
            </a:pPr>
            <a:r>
              <a:rPr lang="en-GB" sz="2400" dirty="0"/>
              <a:t>Estimates </a:t>
            </a:r>
            <a:r>
              <a:rPr lang="en-GB" sz="2400" dirty="0" smtClean="0"/>
              <a:t>expenditure </a:t>
            </a:r>
            <a:r>
              <a:rPr lang="en-GB" sz="2400" dirty="0"/>
              <a:t>previsions, identifies </a:t>
            </a:r>
            <a:r>
              <a:rPr lang="en-GB" sz="2400" dirty="0" smtClean="0"/>
              <a:t>administrative </a:t>
            </a:r>
            <a:r>
              <a:rPr lang="en-GB" sz="2400" dirty="0"/>
              <a:t>budget lines of </a:t>
            </a:r>
            <a:r>
              <a:rPr lang="en-GB" sz="2400" dirty="0" smtClean="0"/>
              <a:t>national </a:t>
            </a:r>
            <a:r>
              <a:rPr lang="en-GB" sz="2400" dirty="0"/>
              <a:t>budget from which </a:t>
            </a:r>
            <a:r>
              <a:rPr lang="en-GB" sz="2400" dirty="0" smtClean="0"/>
              <a:t>funding </a:t>
            </a:r>
            <a:r>
              <a:rPr lang="en-GB" sz="2400" dirty="0"/>
              <a:t>is drawn (including external financing)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</p:txBody>
      </p:sp>
      <p:sp>
        <p:nvSpPr>
          <p:cNvPr id="10244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2A9C0104-8F2B-A443-B6F1-F3CC45DF8E38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7</a:t>
            </a:fld>
            <a:endParaRPr lang="en-GB" sz="1400">
              <a:solidFill>
                <a:schemeClr val="tx1"/>
              </a:solidFill>
              <a:latin typeface="Arial" charset="0"/>
              <a:cs typeface="+mn-cs"/>
            </a:endParaRPr>
          </a:p>
        </p:txBody>
      </p:sp>
      <p:sp>
        <p:nvSpPr>
          <p:cNvPr id="26627" name="Rectangle 4"/>
          <p:cNvSpPr txBox="1">
            <a:spLocks noChangeArrowheads="1"/>
          </p:cNvSpPr>
          <p:nvPr/>
        </p:nvSpPr>
        <p:spPr bwMode="auto">
          <a:xfrm>
            <a:off x="428625" y="2068662"/>
            <a:ext cx="8196263" cy="4074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71438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>
              <a:spcBef>
                <a:spcPts val="200"/>
              </a:spcBef>
              <a:buClr>
                <a:srgbClr val="A50021"/>
              </a:buClr>
              <a:buFont typeface="Wingdings" charset="0"/>
              <a:buChar char="n"/>
            </a:pPr>
            <a:endParaRPr lang="en-GB" dirty="0">
              <a:solidFill>
                <a:srgbClr val="103C72"/>
              </a:solidFill>
            </a:endParaRPr>
          </a:p>
          <a:p>
            <a:pPr>
              <a:spcBef>
                <a:spcPts val="200"/>
              </a:spcBef>
              <a:buFont typeface="Arial" charset="0"/>
              <a:buChar char="•"/>
            </a:pPr>
            <a:r>
              <a:rPr lang="en-GB" sz="2200" dirty="0"/>
              <a:t>Outlines </a:t>
            </a:r>
            <a:r>
              <a:rPr lang="en-GB" sz="2200" dirty="0" smtClean="0"/>
              <a:t>modalities </a:t>
            </a:r>
            <a:r>
              <a:rPr lang="en-GB" sz="2200" dirty="0"/>
              <a:t>for monitoring </a:t>
            </a:r>
            <a:r>
              <a:rPr lang="en-GB" sz="2200" dirty="0" smtClean="0"/>
              <a:t>&amp; assessment</a:t>
            </a:r>
            <a:endParaRPr lang="en-GB" sz="2200" dirty="0"/>
          </a:p>
          <a:p>
            <a:pPr>
              <a:spcBef>
                <a:spcPts val="200"/>
              </a:spcBef>
              <a:buFont typeface="Arial" charset="0"/>
              <a:buChar char="•"/>
            </a:pPr>
            <a:r>
              <a:rPr lang="en-GB" sz="2200" dirty="0"/>
              <a:t>Defines </a:t>
            </a:r>
            <a:r>
              <a:rPr lang="en-GB" sz="2200" dirty="0" smtClean="0"/>
              <a:t>single </a:t>
            </a:r>
            <a:r>
              <a:rPr lang="en-GB" sz="2200" dirty="0"/>
              <a:t>financing instrument</a:t>
            </a:r>
          </a:p>
          <a:p>
            <a:pPr>
              <a:spcBef>
                <a:spcPts val="200"/>
              </a:spcBef>
              <a:buFont typeface="Arial" charset="0"/>
              <a:buChar char="•"/>
            </a:pPr>
            <a:r>
              <a:rPr lang="en-GB" sz="2200" dirty="0"/>
              <a:t>Outlines </a:t>
            </a:r>
            <a:r>
              <a:rPr lang="en-GB" sz="2200" dirty="0" smtClean="0"/>
              <a:t>rules </a:t>
            </a:r>
            <a:r>
              <a:rPr lang="en-GB" sz="2200" dirty="0"/>
              <a:t>of financial management </a:t>
            </a:r>
            <a:r>
              <a:rPr lang="en-GB" sz="2200" dirty="0" smtClean="0"/>
              <a:t>&amp; procurement</a:t>
            </a:r>
            <a:endParaRPr lang="en-GB" sz="2200" dirty="0"/>
          </a:p>
          <a:p>
            <a:pPr>
              <a:spcBef>
                <a:spcPts val="200"/>
              </a:spcBef>
              <a:buFont typeface="Arial" charset="0"/>
              <a:buChar char="•"/>
            </a:pPr>
            <a:r>
              <a:rPr lang="en-GB" sz="2200" dirty="0"/>
              <a:t>Outlines </a:t>
            </a:r>
            <a:r>
              <a:rPr lang="en-GB" sz="2200" dirty="0" smtClean="0"/>
              <a:t>institutional </a:t>
            </a:r>
            <a:r>
              <a:rPr lang="en-GB" sz="2200" dirty="0"/>
              <a:t>dispositions – </a:t>
            </a:r>
            <a:r>
              <a:rPr lang="en-GB" sz="2200" dirty="0" smtClean="0"/>
              <a:t>including </a:t>
            </a:r>
            <a:r>
              <a:rPr lang="en-GB" sz="2200" dirty="0"/>
              <a:t>high-level steering group</a:t>
            </a:r>
            <a:r>
              <a:rPr lang="en-GB" sz="2200" dirty="0" smtClean="0"/>
              <a:t>, </a:t>
            </a:r>
            <a:r>
              <a:rPr lang="en-GB" sz="2200" dirty="0"/>
              <a:t>technical direction committee, </a:t>
            </a:r>
            <a:r>
              <a:rPr lang="en-GB" sz="2200" dirty="0" smtClean="0"/>
              <a:t>&amp; work </a:t>
            </a:r>
            <a:r>
              <a:rPr lang="en-GB" sz="2200" dirty="0"/>
              <a:t>groups</a:t>
            </a:r>
            <a:endParaRPr lang="en-GB" sz="1400" b="1" u="sng" dirty="0"/>
          </a:p>
          <a:p>
            <a:pPr lvl="1">
              <a:lnSpc>
                <a:spcPct val="8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GB" dirty="0"/>
          </a:p>
        </p:txBody>
      </p:sp>
      <p:sp>
        <p:nvSpPr>
          <p:cNvPr id="26628" name="Titre 2"/>
          <p:cNvSpPr>
            <a:spLocks noGrp="1"/>
          </p:cNvSpPr>
          <p:nvPr>
            <p:ph type="title"/>
          </p:nvPr>
        </p:nvSpPr>
        <p:spPr>
          <a:xfrm>
            <a:off x="395288" y="1214439"/>
            <a:ext cx="8229600" cy="630386"/>
          </a:xfrm>
        </p:spPr>
        <p:txBody>
          <a:bodyPr/>
          <a:lstStyle/>
          <a:p>
            <a:pPr algn="ctr"/>
            <a:r>
              <a:rPr lang="en-US" sz="2800" dirty="0">
                <a:solidFill>
                  <a:srgbClr val="C00000"/>
                </a:solidFill>
                <a:latin typeface="Verdana" charset="0"/>
              </a:rPr>
              <a:t>The</a:t>
            </a:r>
            <a:r>
              <a:rPr lang="en-US" sz="3200" dirty="0">
                <a:latin typeface="Verdana" charset="0"/>
              </a:rPr>
              <a:t> </a:t>
            </a:r>
            <a:r>
              <a:rPr lang="en-US" sz="2800" dirty="0">
                <a:solidFill>
                  <a:srgbClr val="C00000"/>
                </a:solidFill>
                <a:latin typeface="Verdana" charset="0"/>
              </a:rPr>
              <a:t>reform</a:t>
            </a:r>
            <a:r>
              <a:rPr lang="en-US" sz="3200" dirty="0">
                <a:latin typeface="Verdana" charset="0"/>
              </a:rPr>
              <a:t> </a:t>
            </a:r>
            <a:r>
              <a:rPr lang="en-US" sz="2800" dirty="0" err="1">
                <a:solidFill>
                  <a:srgbClr val="C00000"/>
                </a:solidFill>
                <a:latin typeface="Verdana" charset="0"/>
              </a:rPr>
              <a:t>programme</a:t>
            </a:r>
            <a:r>
              <a:rPr lang="en-US" sz="2800" dirty="0">
                <a:solidFill>
                  <a:srgbClr val="C00000"/>
                </a:solidFill>
                <a:latin typeface="Verdana" charset="0"/>
              </a:rPr>
              <a:t> (2)</a:t>
            </a:r>
            <a:endParaRPr lang="fr-BE" sz="2800" dirty="0">
              <a:solidFill>
                <a:srgbClr val="C00000"/>
              </a:solidFill>
              <a:latin typeface="Verdan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Titre 2"/>
          <p:cNvSpPr>
            <a:spLocks noGrp="1"/>
          </p:cNvSpPr>
          <p:nvPr>
            <p:ph type="title"/>
          </p:nvPr>
        </p:nvSpPr>
        <p:spPr>
          <a:xfrm>
            <a:off x="0" y="1268760"/>
            <a:ext cx="9143999" cy="532239"/>
          </a:xfrm>
        </p:spPr>
        <p:txBody>
          <a:bodyPr/>
          <a:lstStyle/>
          <a:p>
            <a:pPr marL="342900" indent="-342900" algn="ctr">
              <a:spcBef>
                <a:spcPts val="400"/>
              </a:spcBef>
              <a:spcAft>
                <a:spcPts val="300"/>
              </a:spcAft>
              <a:buClr>
                <a:srgbClr val="A50021"/>
              </a:buClr>
            </a:pPr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Risks in carrying out PFM </a:t>
            </a:r>
            <a:r>
              <a:rPr lang="en-GB" sz="2800" smtClean="0">
                <a:solidFill>
                  <a:srgbClr val="C00000"/>
                </a:solidFill>
                <a:latin typeface="Verdana" charset="0"/>
              </a:rPr>
              <a:t>reform program</a:t>
            </a:r>
            <a:endParaRPr lang="en-GB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28674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</p:txBody>
      </p:sp>
      <p:sp>
        <p:nvSpPr>
          <p:cNvPr id="11268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56AA3B47-3FC4-AF41-AD9E-3A3A4C58BCDB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8</a:t>
            </a:fld>
            <a:endParaRPr lang="en-GB" sz="1400">
              <a:solidFill>
                <a:schemeClr val="tx1"/>
              </a:solidFill>
              <a:latin typeface="Arial" charset="0"/>
              <a:cs typeface="+mn-cs"/>
            </a:endParaRPr>
          </a:p>
        </p:txBody>
      </p:sp>
      <p:sp>
        <p:nvSpPr>
          <p:cNvPr id="28676" name="Rectangle 3"/>
          <p:cNvSpPr txBox="1">
            <a:spLocks noChangeArrowheads="1"/>
          </p:cNvSpPr>
          <p:nvPr/>
        </p:nvSpPr>
        <p:spPr bwMode="auto">
          <a:xfrm>
            <a:off x="714375" y="1643063"/>
            <a:ext cx="7661275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  <a:p>
            <a:pPr lvl="1">
              <a:lnSpc>
                <a:spcPct val="90000"/>
              </a:lnSpc>
              <a:spcBef>
                <a:spcPct val="20000"/>
              </a:spcBef>
              <a:buClr>
                <a:srgbClr val="C00000"/>
              </a:buClr>
              <a:buFontTx/>
              <a:buChar char="–"/>
            </a:pPr>
            <a:endParaRPr lang="en-US" sz="2400"/>
          </a:p>
        </p:txBody>
      </p:sp>
      <p:sp>
        <p:nvSpPr>
          <p:cNvPr id="28677" name="Rectangle 4"/>
          <p:cNvSpPr txBox="1">
            <a:spLocks noChangeArrowheads="1"/>
          </p:cNvSpPr>
          <p:nvPr/>
        </p:nvSpPr>
        <p:spPr bwMode="auto">
          <a:xfrm>
            <a:off x="125759" y="1822894"/>
            <a:ext cx="8892480" cy="451090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8001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 smtClean="0"/>
              <a:t>Absence </a:t>
            </a:r>
            <a:r>
              <a:rPr lang="en-GB" sz="2350" dirty="0"/>
              <a:t>of political will</a:t>
            </a:r>
          </a:p>
          <a:p>
            <a:pPr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Risks due to </a:t>
            </a:r>
            <a:r>
              <a:rPr lang="en-GB" sz="2350" dirty="0" smtClean="0"/>
              <a:t>content </a:t>
            </a:r>
            <a:r>
              <a:rPr lang="en-GB" sz="2350" dirty="0"/>
              <a:t>of the </a:t>
            </a:r>
            <a:r>
              <a:rPr lang="en-GB" sz="2350" dirty="0" smtClean="0"/>
              <a:t>reform: errors in evaluating </a:t>
            </a:r>
            <a:r>
              <a:rPr lang="en-GB" sz="2350" dirty="0"/>
              <a:t>technical </a:t>
            </a:r>
            <a:r>
              <a:rPr lang="en-GB" sz="2350" dirty="0" smtClean="0"/>
              <a:t>&amp; capacity </a:t>
            </a:r>
            <a:r>
              <a:rPr lang="en-GB" sz="2350" dirty="0"/>
              <a:t>constraints</a:t>
            </a:r>
          </a:p>
          <a:p>
            <a:pPr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Risks </a:t>
            </a:r>
            <a:r>
              <a:rPr lang="en-GB" sz="2350" dirty="0" smtClean="0"/>
              <a:t>from reform </a:t>
            </a:r>
            <a:r>
              <a:rPr lang="en-GB" sz="2350" dirty="0"/>
              <a:t>management </a:t>
            </a:r>
            <a:r>
              <a:rPr lang="en-GB" sz="2350" dirty="0" smtClean="0"/>
              <a:t>institutional factors</a:t>
            </a:r>
            <a:endParaRPr lang="en-GB" sz="2350" dirty="0"/>
          </a:p>
          <a:p>
            <a:pPr lvl="1"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Inadequate management structure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No long-term support of </a:t>
            </a:r>
            <a:r>
              <a:rPr lang="en-GB" sz="2350" dirty="0" smtClean="0"/>
              <a:t>cooperating </a:t>
            </a:r>
            <a:r>
              <a:rPr lang="en-GB" sz="2350" dirty="0"/>
              <a:t>partners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Inefficient monitoring </a:t>
            </a:r>
            <a:r>
              <a:rPr lang="en-GB" sz="2350" dirty="0" smtClean="0"/>
              <a:t>&amp; assessment </a:t>
            </a:r>
            <a:r>
              <a:rPr lang="en-GB" sz="2350" dirty="0"/>
              <a:t>framework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Incomplete or inefficient legal </a:t>
            </a:r>
            <a:r>
              <a:rPr lang="en-GB" sz="2350" dirty="0" smtClean="0"/>
              <a:t>&amp; regulatory </a:t>
            </a:r>
            <a:r>
              <a:rPr lang="en-GB" sz="2350" dirty="0"/>
              <a:t>framework</a:t>
            </a:r>
          </a:p>
          <a:p>
            <a:pPr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Risks </a:t>
            </a:r>
            <a:r>
              <a:rPr lang="en-GB" sz="2350" dirty="0" smtClean="0"/>
              <a:t>in implementation</a:t>
            </a:r>
            <a:endParaRPr lang="en-GB" sz="2350" dirty="0"/>
          </a:p>
          <a:p>
            <a:pPr lvl="1"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Delays </a:t>
            </a:r>
            <a:r>
              <a:rPr lang="en-GB" sz="2350" dirty="0" smtClean="0"/>
              <a:t>in </a:t>
            </a:r>
            <a:r>
              <a:rPr lang="en-GB" sz="2350" dirty="0"/>
              <a:t>activities </a:t>
            </a:r>
            <a:r>
              <a:rPr lang="en-GB" sz="2350" dirty="0" smtClean="0"/>
              <a:t>(</a:t>
            </a:r>
            <a:r>
              <a:rPr lang="en-GB" sz="2350" dirty="0" err="1"/>
              <a:t>eg</a:t>
            </a:r>
            <a:r>
              <a:rPr lang="en-GB" sz="2350" dirty="0"/>
              <a:t>. </a:t>
            </a:r>
            <a:r>
              <a:rPr lang="en-GB" sz="2350" dirty="0" smtClean="0"/>
              <a:t>procurement, </a:t>
            </a:r>
            <a:r>
              <a:rPr lang="en-GB" sz="2350" dirty="0"/>
              <a:t>funding)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Inadequate implementation agenda</a:t>
            </a:r>
          </a:p>
          <a:p>
            <a:pPr>
              <a:lnSpc>
                <a:spcPct val="80000"/>
              </a:lnSpc>
              <a:spcBef>
                <a:spcPts val="400"/>
              </a:spcBef>
              <a:spcAft>
                <a:spcPts val="300"/>
              </a:spcAft>
              <a:buClr>
                <a:srgbClr val="A50021"/>
              </a:buClr>
              <a:buFont typeface="Wingdings" charset="0"/>
              <a:buChar char="n"/>
            </a:pPr>
            <a:endParaRPr lang="en-GB" sz="1800" dirty="0"/>
          </a:p>
          <a:p>
            <a:pPr>
              <a:lnSpc>
                <a:spcPct val="80000"/>
              </a:lnSpc>
              <a:spcBef>
                <a:spcPts val="400"/>
              </a:spcBef>
              <a:spcAft>
                <a:spcPts val="300"/>
              </a:spcAft>
              <a:buClr>
                <a:srgbClr val="A50021"/>
              </a:buClr>
              <a:buFont typeface="Wingdings" charset="0"/>
              <a:buChar char="n"/>
            </a:pPr>
            <a:endParaRPr lang="en-GB" sz="1800" b="1" u="sng" dirty="0"/>
          </a:p>
          <a:p>
            <a:pPr lvl="1">
              <a:lnSpc>
                <a:spcPct val="80000"/>
              </a:lnSpc>
              <a:spcBef>
                <a:spcPts val="400"/>
              </a:spcBef>
              <a:spcAft>
                <a:spcPts val="300"/>
              </a:spcAft>
              <a:buClr>
                <a:srgbClr val="C00000"/>
              </a:buClr>
              <a:buFontTx/>
              <a:buChar char="–"/>
            </a:pPr>
            <a:endParaRPr lang="en-US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Titre 7"/>
          <p:cNvSpPr>
            <a:spLocks noGrp="1"/>
          </p:cNvSpPr>
          <p:nvPr>
            <p:ph type="title"/>
          </p:nvPr>
        </p:nvSpPr>
        <p:spPr>
          <a:xfrm>
            <a:off x="179388" y="1057275"/>
            <a:ext cx="8937625" cy="708026"/>
          </a:xfrm>
        </p:spPr>
        <p:txBody>
          <a:bodyPr/>
          <a:lstStyle/>
          <a:p>
            <a:pPr marL="0" indent="-342900" algn="ctr">
              <a:spcBef>
                <a:spcPts val="300"/>
              </a:spcBef>
              <a:spcAft>
                <a:spcPts val="300"/>
              </a:spcAft>
              <a:buClr>
                <a:srgbClr val="A50021"/>
              </a:buClr>
            </a:pPr>
            <a:r>
              <a:rPr lang="en-US" sz="2800" dirty="0">
                <a:solidFill>
                  <a:srgbClr val="C00000"/>
                </a:solidFill>
                <a:latin typeface="Verdana" charset="0"/>
              </a:rPr>
              <a:t>Risk mitigation and management</a:t>
            </a:r>
          </a:p>
        </p:txBody>
      </p:sp>
      <p:sp>
        <p:nvSpPr>
          <p:cNvPr id="30722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  <a:p>
            <a:pPr lvl="1"/>
            <a:endParaRPr lang="en-US" sz="2400">
              <a:latin typeface="Verdana" charset="0"/>
              <a:cs typeface="ＭＳ Ｐゴシック" charset="0"/>
            </a:endParaRPr>
          </a:p>
        </p:txBody>
      </p:sp>
      <p:sp>
        <p:nvSpPr>
          <p:cNvPr id="12292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DC22852C-BED7-C649-AE58-1DD721DE0B94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9</a:t>
            </a:fld>
            <a:endParaRPr lang="en-GB" sz="1400">
              <a:solidFill>
                <a:schemeClr val="tx1"/>
              </a:solidFill>
              <a:latin typeface="Arial" charset="0"/>
              <a:cs typeface="+mn-cs"/>
            </a:endParaRPr>
          </a:p>
        </p:txBody>
      </p:sp>
      <p:sp>
        <p:nvSpPr>
          <p:cNvPr id="30724" name="Rectangle 4"/>
          <p:cNvSpPr txBox="1">
            <a:spLocks noChangeArrowheads="1"/>
          </p:cNvSpPr>
          <p:nvPr/>
        </p:nvSpPr>
        <p:spPr bwMode="auto">
          <a:xfrm>
            <a:off x="0" y="1765302"/>
            <a:ext cx="9144000" cy="47593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8001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8001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>
              <a:lnSpc>
                <a:spcPts val="2600"/>
              </a:lnSpc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Strong </a:t>
            </a:r>
            <a:r>
              <a:rPr lang="en-GB" sz="2350" dirty="0" smtClean="0"/>
              <a:t>sustained </a:t>
            </a:r>
            <a:r>
              <a:rPr lang="en-GB" sz="2350" dirty="0"/>
              <a:t>engagement of political actors </a:t>
            </a:r>
            <a:r>
              <a:rPr lang="en-GB" sz="2350" dirty="0" smtClean="0"/>
              <a:t>DPs</a:t>
            </a:r>
            <a:endParaRPr lang="en-GB" sz="2350" dirty="0"/>
          </a:p>
          <a:p>
            <a:pPr>
              <a:lnSpc>
                <a:spcPts val="2600"/>
              </a:lnSpc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Monitor capacity building</a:t>
            </a:r>
          </a:p>
          <a:p>
            <a:pPr>
              <a:lnSpc>
                <a:spcPts val="2600"/>
              </a:lnSpc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Adequate </a:t>
            </a:r>
            <a:r>
              <a:rPr lang="en-GB" sz="2350" dirty="0" smtClean="0"/>
              <a:t>&amp; efficient </a:t>
            </a:r>
            <a:r>
              <a:rPr lang="en-GB" sz="2350" dirty="0"/>
              <a:t>management structures</a:t>
            </a:r>
          </a:p>
          <a:p>
            <a:pPr lvl="1">
              <a:lnSpc>
                <a:spcPts val="2600"/>
              </a:lnSpc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Coordinated, flexible </a:t>
            </a:r>
            <a:r>
              <a:rPr lang="en-GB" sz="2350" dirty="0" smtClean="0"/>
              <a:t>&amp; unique </a:t>
            </a:r>
            <a:r>
              <a:rPr lang="en-GB" sz="2350" dirty="0"/>
              <a:t>funding mechanism, </a:t>
            </a:r>
            <a:r>
              <a:rPr lang="en-GB" sz="2350" dirty="0" smtClean="0"/>
              <a:t>adequate control publication of reports</a:t>
            </a:r>
            <a:endParaRPr lang="en-GB" sz="2350" dirty="0"/>
          </a:p>
          <a:p>
            <a:pPr lvl="1">
              <a:lnSpc>
                <a:spcPts val="2600"/>
              </a:lnSpc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Coordinated approach </a:t>
            </a:r>
            <a:r>
              <a:rPr lang="en-GB" sz="2350" dirty="0" smtClean="0"/>
              <a:t>in legal &amp; regulatory </a:t>
            </a:r>
            <a:r>
              <a:rPr lang="en-GB" sz="2350" dirty="0" err="1" smtClean="0"/>
              <a:t>f’work</a:t>
            </a:r>
            <a:endParaRPr lang="en-GB" sz="2350" dirty="0"/>
          </a:p>
          <a:p>
            <a:pPr lvl="1">
              <a:lnSpc>
                <a:spcPts val="2600"/>
              </a:lnSpc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Effective </a:t>
            </a:r>
            <a:r>
              <a:rPr lang="en-GB" sz="2350" dirty="0" smtClean="0"/>
              <a:t>&amp; efficient </a:t>
            </a:r>
            <a:r>
              <a:rPr lang="en-GB" sz="2350" dirty="0"/>
              <a:t>procurement system</a:t>
            </a:r>
          </a:p>
          <a:p>
            <a:pPr>
              <a:lnSpc>
                <a:spcPts val="2600"/>
              </a:lnSpc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Adequate </a:t>
            </a:r>
            <a:r>
              <a:rPr lang="en-GB" sz="2350" dirty="0" smtClean="0"/>
              <a:t>agenda</a:t>
            </a:r>
          </a:p>
          <a:p>
            <a:pPr lvl="2">
              <a:lnSpc>
                <a:spcPts val="2600"/>
              </a:lnSpc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/>
              <a:t>P</a:t>
            </a:r>
            <a:r>
              <a:rPr lang="en-GB" sz="2350" dirty="0" smtClean="0"/>
              <a:t>articular attention to management of link between different components, implementation &amp; sequencing of agenda</a:t>
            </a:r>
          </a:p>
          <a:p>
            <a:pPr lvl="1">
              <a:lnSpc>
                <a:spcPts val="2600"/>
              </a:lnSpc>
              <a:spcBef>
                <a:spcPts val="0"/>
              </a:spcBef>
              <a:spcAft>
                <a:spcPts val="0"/>
              </a:spcAft>
              <a:buFont typeface="Arial" charset="0"/>
              <a:buChar char="•"/>
            </a:pPr>
            <a:r>
              <a:rPr lang="en-GB" sz="2350" dirty="0" smtClean="0"/>
              <a:t>Coordination of </a:t>
            </a:r>
            <a:r>
              <a:rPr lang="en-GB" sz="2350" dirty="0"/>
              <a:t>PFM reform programme with </a:t>
            </a:r>
            <a:r>
              <a:rPr lang="en-GB" sz="2350" dirty="0" smtClean="0"/>
              <a:t>other </a:t>
            </a:r>
            <a:r>
              <a:rPr lang="en-GB" sz="2350" dirty="0"/>
              <a:t>public sector reforms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de_Master">
  <a:themeElements>
    <a:clrScheme name="Slide_Mast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lide_Master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Slide_Mas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4968</TotalTime>
  <Words>652</Words>
  <Application>Microsoft Office PowerPoint</Application>
  <PresentationFormat>On-screen Show (4:3)</PresentationFormat>
  <Paragraphs>157</Paragraphs>
  <Slides>16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1" baseType="lpstr">
      <vt:lpstr>ＭＳ Ｐゴシック</vt:lpstr>
      <vt:lpstr>Arial</vt:lpstr>
      <vt:lpstr>Verdana</vt:lpstr>
      <vt:lpstr>Wingdings</vt:lpstr>
      <vt:lpstr>Slide_Master</vt:lpstr>
      <vt:lpstr>PFM reform –  change management  Module 3.2</vt:lpstr>
      <vt:lpstr>Course outline</vt:lpstr>
      <vt:lpstr> </vt:lpstr>
      <vt:lpstr>Module 3.1 Outline</vt:lpstr>
      <vt:lpstr>PowerPoint Presentation</vt:lpstr>
      <vt:lpstr>The reform programme (1)</vt:lpstr>
      <vt:lpstr>The reform programme (2)</vt:lpstr>
      <vt:lpstr>Risks in carrying out PFM reform program</vt:lpstr>
      <vt:lpstr>Risk mitigation and management</vt:lpstr>
      <vt:lpstr>  </vt:lpstr>
      <vt:lpstr>Monitoring and assessment</vt:lpstr>
      <vt:lpstr> ‘Viability’ conditions</vt:lpstr>
      <vt:lpstr>Module 3.2 Outline</vt:lpstr>
      <vt:lpstr>Reform management: three levels</vt:lpstr>
      <vt:lpstr>PowerPoint Presentation</vt:lpstr>
      <vt:lpstr>Key messages</vt:lpstr>
    </vt:vector>
  </TitlesOfParts>
  <Company>European Commission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turneem</dc:creator>
  <cp:lastModifiedBy>Florence Brosset-Heckel</cp:lastModifiedBy>
  <cp:revision>145</cp:revision>
  <dcterms:created xsi:type="dcterms:W3CDTF">2011-10-28T10:25:18Z</dcterms:created>
  <dcterms:modified xsi:type="dcterms:W3CDTF">2016-02-08T15:02:06Z</dcterms:modified>
</cp:coreProperties>
</file>

<file path=docProps/thumbnail.jpeg>
</file>